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24"/>
  </p:notesMasterIdLst>
  <p:handoutMasterIdLst>
    <p:handoutMasterId r:id="rId25"/>
  </p:handoutMasterIdLst>
  <p:sldIdLst>
    <p:sldId id="256" r:id="rId2"/>
    <p:sldId id="257" r:id="rId3"/>
    <p:sldId id="260" r:id="rId4"/>
    <p:sldId id="276" r:id="rId5"/>
    <p:sldId id="278" r:id="rId6"/>
    <p:sldId id="277" r:id="rId7"/>
    <p:sldId id="279" r:id="rId8"/>
    <p:sldId id="262" r:id="rId9"/>
    <p:sldId id="263" r:id="rId10"/>
    <p:sldId id="269" r:id="rId11"/>
    <p:sldId id="265" r:id="rId12"/>
    <p:sldId id="266" r:id="rId13"/>
    <p:sldId id="268" r:id="rId14"/>
    <p:sldId id="267" r:id="rId15"/>
    <p:sldId id="273" r:id="rId16"/>
    <p:sldId id="272" r:id="rId17"/>
    <p:sldId id="270" r:id="rId18"/>
    <p:sldId id="271" r:id="rId19"/>
    <p:sldId id="261" r:id="rId20"/>
    <p:sldId id="274" r:id="rId21"/>
    <p:sldId id="275" r:id="rId22"/>
    <p:sldId id="259" r:id="rId2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CC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99" autoAdjust="0"/>
    <p:restoredTop sz="94660"/>
  </p:normalViewPr>
  <p:slideViewPr>
    <p:cSldViewPr>
      <p:cViewPr>
        <p:scale>
          <a:sx n="100" d="100"/>
          <a:sy n="100" d="100"/>
        </p:scale>
        <p:origin x="-474"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B7DBC64-2B11-4266-99F2-8356894F9527}" type="datetimeFigureOut">
              <a:rPr lang="es-ES" smtClean="0"/>
              <a:pPr/>
              <a:t>08/05/2009</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s-ES" smtClean="0"/>
              <a:t>ORGANIZACIÓN Y ADMINISTRACIÓN DE EMPRESAS</a:t>
            </a:r>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3FA10D-2294-4FD8-B2CE-E4CE060FCD17}" type="slidenum">
              <a:rPr lang="es-ES" smtClean="0"/>
              <a:pPr/>
              <a:t>‹Nº›</a:t>
            </a:fld>
            <a:endParaRPr lang="es-ES"/>
          </a:p>
        </p:txBody>
      </p:sp>
    </p:spTree>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BEDC7B-29DE-45E3-B872-645B7E789156}" type="datetimeFigureOut">
              <a:rPr lang="es-ES" smtClean="0"/>
              <a:pPr/>
              <a:t>08/05/2009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s-ES" smtClean="0"/>
              <a:t>ORGANIZACIÓN Y ADMINISTRACIÓN DE EMPRESAS</a:t>
            </a: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AEA357-2C0B-4AAA-BA59-5A2819718EDD}" type="slidenum">
              <a:rPr lang="es-ES" smtClean="0"/>
              <a:pPr/>
              <a:t>‹Nº›</a:t>
            </a:fld>
            <a:endParaRPr lang="es-ES"/>
          </a:p>
        </p:txBody>
      </p:sp>
    </p:spTree>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50AEA357-2C0B-4AAA-BA59-5A2819718EDD}" type="slidenum">
              <a:rPr lang="es-ES" smtClean="0"/>
              <a:pPr/>
              <a:t>2</a:t>
            </a:fld>
            <a:endParaRPr lang="es-ES"/>
          </a:p>
        </p:txBody>
      </p:sp>
      <p:sp>
        <p:nvSpPr>
          <p:cNvPr id="5" name="4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6" name="5 Marcador de encabezado"/>
          <p:cNvSpPr>
            <a:spLocks noGrp="1"/>
          </p:cNvSpPr>
          <p:nvPr>
            <p:ph type="hdr" sz="quarter" idx="12"/>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50AEA357-2C0B-4AAA-BA59-5A2819718EDD}" type="slidenum">
              <a:rPr lang="es-ES" smtClean="0"/>
              <a:pPr/>
              <a:t>7</a:t>
            </a:fld>
            <a:endParaRPr lang="es-ES"/>
          </a:p>
        </p:txBody>
      </p:sp>
      <p:sp>
        <p:nvSpPr>
          <p:cNvPr id="5" name="4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6" name="5 Marcador de encabezado"/>
          <p:cNvSpPr>
            <a:spLocks noGrp="1"/>
          </p:cNvSpPr>
          <p:nvPr>
            <p:ph type="hdr" sz="quarter" idx="12"/>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12002D33-9F6B-4560-AECC-AF8CF8A3CD91}" type="datetime1">
              <a:rPr lang="es-ES" smtClean="0"/>
              <a:pPr/>
              <a:t>08/05/2009</a:t>
            </a:fld>
            <a:endParaRPr lang="es-ES"/>
          </a:p>
        </p:txBody>
      </p:sp>
      <p:sp>
        <p:nvSpPr>
          <p:cNvPr id="19" name="18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27" name="2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D6F4D59-F233-4936-99AE-E99094F85090}" type="datetime1">
              <a:rPr lang="es-ES" smtClean="0"/>
              <a:pPr/>
              <a:t>08/05/2009</a:t>
            </a:fld>
            <a:endParaRPr lang="es-ES"/>
          </a:p>
        </p:txBody>
      </p:sp>
      <p:sp>
        <p:nvSpPr>
          <p:cNvPr id="5" name="4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68457E0-488B-406D-950B-97401A0AED27}" type="datetime1">
              <a:rPr lang="es-ES" smtClean="0"/>
              <a:pPr/>
              <a:t>08/05/2009</a:t>
            </a:fld>
            <a:endParaRPr lang="es-ES"/>
          </a:p>
        </p:txBody>
      </p:sp>
      <p:sp>
        <p:nvSpPr>
          <p:cNvPr id="5" name="4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A22ECC7-FA8E-49F9-8B23-E30E748D5EED}" type="datetime1">
              <a:rPr lang="es-ES" smtClean="0"/>
              <a:pPr/>
              <a:t>08/05/2009</a:t>
            </a:fld>
            <a:endParaRPr lang="es-ES"/>
          </a:p>
        </p:txBody>
      </p:sp>
      <p:sp>
        <p:nvSpPr>
          <p:cNvPr id="5" name="4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28C7C74F-F94C-41C6-A44F-0B397467543C}" type="datetime1">
              <a:rPr lang="es-ES" smtClean="0"/>
              <a:pPr/>
              <a:t>08/05/2009</a:t>
            </a:fld>
            <a:endParaRPr lang="es-ES"/>
          </a:p>
        </p:txBody>
      </p:sp>
      <p:sp>
        <p:nvSpPr>
          <p:cNvPr id="5" name="4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EAE8A571-A2B0-4989-8CA5-1B9075DCB7FE}" type="datetime1">
              <a:rPr lang="es-ES" smtClean="0"/>
              <a:pPr/>
              <a:t>08/05/2009</a:t>
            </a:fld>
            <a:endParaRPr lang="es-ES"/>
          </a:p>
        </p:txBody>
      </p:sp>
      <p:sp>
        <p:nvSpPr>
          <p:cNvPr id="6" name="5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4C521A29-A936-47EC-A983-A652BEB30357}" type="datetime1">
              <a:rPr lang="es-ES" smtClean="0"/>
              <a:pPr/>
              <a:t>08/05/2009</a:t>
            </a:fld>
            <a:endParaRPr lang="es-ES"/>
          </a:p>
        </p:txBody>
      </p:sp>
      <p:sp>
        <p:nvSpPr>
          <p:cNvPr id="8" name="7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F043C93F-14DF-44F3-8190-72B6D126B485}" type="datetime1">
              <a:rPr lang="es-ES" smtClean="0"/>
              <a:pPr/>
              <a:t>08/05/2009</a:t>
            </a:fld>
            <a:endParaRPr lang="es-ES"/>
          </a:p>
        </p:txBody>
      </p:sp>
      <p:sp>
        <p:nvSpPr>
          <p:cNvPr id="4" name="3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0A653D0-D9F7-4278-BD2B-25916ADD1597}" type="datetime1">
              <a:rPr lang="es-ES" smtClean="0"/>
              <a:pPr/>
              <a:t>08/05/2009</a:t>
            </a:fld>
            <a:endParaRPr lang="es-ES"/>
          </a:p>
        </p:txBody>
      </p:sp>
      <p:sp>
        <p:nvSpPr>
          <p:cNvPr id="3" name="2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9ECF76E5-E4E2-451A-A795-776AD9454BF6}" type="datetime1">
              <a:rPr lang="es-ES" smtClean="0"/>
              <a:pPr/>
              <a:t>08/05/2009</a:t>
            </a:fld>
            <a:endParaRPr lang="es-ES"/>
          </a:p>
        </p:txBody>
      </p:sp>
      <p:sp>
        <p:nvSpPr>
          <p:cNvPr id="6" name="5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1F2503A6-97BB-4DCE-9AB7-96ED1E6D735C}" type="datetime1">
              <a:rPr lang="es-ES" smtClean="0"/>
              <a:pPr/>
              <a:t>08/05/2009</a:t>
            </a:fld>
            <a:endParaRPr lang="es-ES"/>
          </a:p>
        </p:txBody>
      </p:sp>
      <p:sp>
        <p:nvSpPr>
          <p:cNvPr id="6" name="5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132FADFE-3B8F-471C-ABF0-DBC7717ECBBC}" type="slidenum">
              <a:rPr lang="es-ES" smtClean="0"/>
              <a:pPr/>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79DBDD5-6E6A-4756-BB6C-4F9C0E5DC39F}" type="datetime1">
              <a:rPr lang="es-ES" smtClean="0"/>
              <a:pPr/>
              <a:t>08/05/2009</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s-ES" smtClean="0"/>
              <a:t>Organización y Administración de Empresas</a:t>
            </a:r>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32FADFE-3B8F-471C-ABF0-DBC7717ECBBC}" type="slidenum">
              <a:rPr lang="es-ES" smtClean="0"/>
              <a:pPr/>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slide" Target="slide22.xml"/><Relationship Id="rId4" Type="http://schemas.openxmlformats.org/officeDocument/2006/relationships/slide" Target="slide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4.xm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slide" Target="slide22.xml"/><Relationship Id="rId4" Type="http://schemas.openxmlformats.org/officeDocument/2006/relationships/slide" Target="slide19.xml"/></Relationships>
</file>

<file path=ppt/slides/_rels/slide8.xml.rels><?xml version="1.0" encoding="UTF-8" standalone="yes"?>
<Relationships xmlns="http://schemas.openxmlformats.org/package/2006/relationships"><Relationship Id="rId3" Type="http://schemas.openxmlformats.org/officeDocument/2006/relationships/slide" Target="slide10.xml"/><Relationship Id="rId7" Type="http://schemas.openxmlformats.org/officeDocument/2006/relationships/slide" Target="slide13.xml"/><Relationship Id="rId2" Type="http://schemas.openxmlformats.org/officeDocument/2006/relationships/slide" Target="slide11.xml"/><Relationship Id="rId1" Type="http://schemas.openxmlformats.org/officeDocument/2006/relationships/slideLayout" Target="../slideLayouts/slideLayout2.xml"/><Relationship Id="rId6" Type="http://schemas.openxmlformats.org/officeDocument/2006/relationships/slide" Target="slide14.xml"/><Relationship Id="rId5" Type="http://schemas.openxmlformats.org/officeDocument/2006/relationships/slide" Target="slide12.xml"/><Relationship Id="rId4" Type="http://schemas.openxmlformats.org/officeDocument/2006/relationships/slide" Target="slide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ELIKOS</a:t>
            </a:r>
            <a:endParaRPr lang="es-ES" dirty="0"/>
          </a:p>
        </p:txBody>
      </p:sp>
      <p:sp>
        <p:nvSpPr>
          <p:cNvPr id="3" name="2 Subtítulo"/>
          <p:cNvSpPr>
            <a:spLocks noGrp="1"/>
          </p:cNvSpPr>
          <p:nvPr>
            <p:ph type="subTitle" idx="1"/>
          </p:nvPr>
        </p:nvSpPr>
        <p:spPr>
          <a:xfrm>
            <a:off x="533400" y="3228536"/>
            <a:ext cx="8253442" cy="3272298"/>
          </a:xfrm>
        </p:spPr>
        <p:txBody>
          <a:bodyPr>
            <a:normAutofit fontScale="92500" lnSpcReduction="10000"/>
          </a:bodyPr>
          <a:lstStyle/>
          <a:p>
            <a:endParaRPr lang="es-ES" dirty="0" smtClean="0"/>
          </a:p>
          <a:p>
            <a:r>
              <a:rPr lang="es-ES" dirty="0" smtClean="0"/>
              <a:t>DISEÑO GRÁFICO</a:t>
            </a:r>
          </a:p>
          <a:p>
            <a:endParaRPr lang="es-ES" dirty="0" smtClean="0"/>
          </a:p>
          <a:p>
            <a:endParaRPr lang="es-ES" dirty="0" smtClean="0"/>
          </a:p>
          <a:p>
            <a:endParaRPr lang="es-ES" dirty="0" smtClean="0"/>
          </a:p>
          <a:p>
            <a:r>
              <a:rPr lang="es-ES" dirty="0" smtClean="0"/>
              <a:t>ENRIQUE CABELLO </a:t>
            </a:r>
          </a:p>
          <a:p>
            <a:r>
              <a:rPr lang="es-ES" dirty="0" smtClean="0"/>
              <a:t>JUAN BRAVO</a:t>
            </a:r>
          </a:p>
          <a:p>
            <a:r>
              <a:rPr lang="es-ES" dirty="0" smtClean="0"/>
              <a:t>JOSE JOAQUIN NADALES</a:t>
            </a:r>
          </a:p>
        </p:txBody>
      </p:sp>
      <p:sp>
        <p:nvSpPr>
          <p:cNvPr id="5" name="4 Marcador de pie de página"/>
          <p:cNvSpPr>
            <a:spLocks noGrp="1"/>
          </p:cNvSpPr>
          <p:nvPr>
            <p:ph type="ftr" sz="quarter" idx="11"/>
          </p:nvPr>
        </p:nvSpPr>
        <p:spPr>
          <a:xfrm>
            <a:off x="4380072" y="6407944"/>
            <a:ext cx="3049448" cy="365125"/>
          </a:xfrm>
        </p:spPr>
        <p:txBody>
          <a:bodyPr/>
          <a:lstStyle/>
          <a:p>
            <a:r>
              <a:rPr lang="es-ES" dirty="0" smtClean="0"/>
              <a:t>Organización y Administración de Empresas</a:t>
            </a:r>
            <a:endParaRPr lang="es-ES" dirty="0"/>
          </a:p>
        </p:txBody>
      </p:sp>
      <p:pic>
        <p:nvPicPr>
          <p:cNvPr id="4" name="Picture 2" descr="C:\Users\usuario\Desktop\bandapag2.jpg"/>
          <p:cNvPicPr>
            <a:picLocks noChangeAspect="1" noChangeArrowheads="1"/>
          </p:cNvPicPr>
          <p:nvPr/>
        </p:nvPicPr>
        <p:blipFill>
          <a:blip r:embed="rId2"/>
          <a:srcRect/>
          <a:stretch>
            <a:fillRect/>
          </a:stretch>
        </p:blipFill>
        <p:spPr bwMode="auto">
          <a:xfrm>
            <a:off x="785786" y="1714488"/>
            <a:ext cx="3477528" cy="150019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642918"/>
            <a:ext cx="8229600" cy="1143000"/>
          </a:xfrm>
        </p:spPr>
        <p:txBody>
          <a:bodyPr/>
          <a:lstStyle/>
          <a:p>
            <a:r>
              <a:rPr lang="es-ES" dirty="0" smtClean="0">
                <a:effectLst>
                  <a:outerShdw blurRad="38100" dist="38100" dir="2700000" algn="tl">
                    <a:srgbClr val="000000">
                      <a:alpha val="43137"/>
                    </a:srgbClr>
                  </a:outerShdw>
                </a:effectLst>
              </a:rPr>
              <a:t>COORDINADOR DE ARTE</a:t>
            </a:r>
            <a:endParaRPr lang="es-ES"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428596" y="1928802"/>
            <a:ext cx="8229600" cy="4572032"/>
          </a:xfrm>
        </p:spPr>
        <p:txBody>
          <a:bodyPr>
            <a:normAutofit/>
          </a:bodyPr>
          <a:lstStyle/>
          <a:p>
            <a:r>
              <a:rPr lang="es-ES" sz="1800" dirty="0" smtClean="0">
                <a:solidFill>
                  <a:schemeClr val="accent1">
                    <a:lumMod val="75000"/>
                  </a:schemeClr>
                </a:solidFill>
              </a:rPr>
              <a:t>Responsabilidades ante: </a:t>
            </a:r>
            <a:r>
              <a:rPr lang="es-ES" sz="1800" dirty="0" smtClean="0"/>
              <a:t>Director General</a:t>
            </a:r>
            <a:endParaRPr lang="es-ES" sz="1800" dirty="0" smtClean="0">
              <a:solidFill>
                <a:schemeClr val="accent1">
                  <a:lumMod val="75000"/>
                </a:schemeClr>
              </a:solidFill>
            </a:endParaRPr>
          </a:p>
          <a:p>
            <a:r>
              <a:rPr lang="es-ES" sz="1800" dirty="0" smtClean="0">
                <a:solidFill>
                  <a:schemeClr val="accent1">
                    <a:lumMod val="75000"/>
                  </a:schemeClr>
                </a:solidFill>
              </a:rPr>
              <a:t>Unidades directamente subordinadas: </a:t>
            </a:r>
            <a:r>
              <a:rPr lang="es-ES" sz="1800" dirty="0" smtClean="0"/>
              <a:t>Jefe de Diseño, Jefe Gráfico</a:t>
            </a:r>
            <a:endParaRPr lang="es-ES" sz="1800" dirty="0" smtClean="0">
              <a:solidFill>
                <a:schemeClr val="accent1">
                  <a:lumMod val="75000"/>
                </a:schemeClr>
              </a:solidFill>
            </a:endParaRPr>
          </a:p>
          <a:p>
            <a:r>
              <a:rPr lang="es-ES" sz="1800" dirty="0" smtClean="0">
                <a:solidFill>
                  <a:schemeClr val="accent1">
                    <a:lumMod val="75000"/>
                  </a:schemeClr>
                </a:solidFill>
              </a:rPr>
              <a:t>Función específica: </a:t>
            </a:r>
            <a:r>
              <a:rPr lang="es-ES" sz="1800" dirty="0" smtClean="0"/>
              <a:t>Ve que el flujo de información entre el cliente y la empresa llegue correctamente y los proyectos vayan desarrollándose correctamente en todas sus etapas.</a:t>
            </a:r>
          </a:p>
          <a:p>
            <a:r>
              <a:rPr lang="es-ES" sz="1800" dirty="0" smtClean="0">
                <a:solidFill>
                  <a:schemeClr val="accent1">
                    <a:lumMod val="75000"/>
                  </a:schemeClr>
                </a:solidFill>
              </a:rPr>
              <a:t>Actividades: </a:t>
            </a:r>
            <a:r>
              <a:rPr lang="es-ES" sz="1800" dirty="0" smtClean="0"/>
              <a:t>Conceptualización, tormenta de ideas, propuestas, producción, cambios y ajustes y aceptación final.</a:t>
            </a:r>
          </a:p>
          <a:p>
            <a:r>
              <a:rPr lang="es-ES" sz="1800" dirty="0" smtClean="0">
                <a:solidFill>
                  <a:schemeClr val="accent1">
                    <a:lumMod val="75000"/>
                  </a:schemeClr>
                </a:solidFill>
              </a:rPr>
              <a:t>Responsabilidades materiales</a:t>
            </a:r>
            <a:r>
              <a:rPr lang="es-ES" sz="1800" dirty="0" smtClean="0"/>
              <a:t>: Ver que se gaste el material y las horas por empleado necesarias para el proyecto.</a:t>
            </a:r>
          </a:p>
          <a:p>
            <a:r>
              <a:rPr lang="es-ES" sz="1800" dirty="0" smtClean="0">
                <a:solidFill>
                  <a:schemeClr val="accent1">
                    <a:lumMod val="75000"/>
                  </a:schemeClr>
                </a:solidFill>
              </a:rPr>
              <a:t>Relaciones internas y externas:  </a:t>
            </a:r>
            <a:r>
              <a:rPr lang="es-ES" sz="1800" dirty="0" smtClean="0"/>
              <a:t>sus relaciones internas con los dos  jefes indicándoles lo que deben de hacer; con respecto a las relaciones externas, al ser también accionista de la empresa, se encarga también del trato con los clientes junto con el director general.</a:t>
            </a:r>
          </a:p>
          <a:p>
            <a:endParaRPr lang="es-ES" sz="1800" dirty="0" smtClean="0"/>
          </a:p>
        </p:txBody>
      </p:sp>
      <p:sp>
        <p:nvSpPr>
          <p:cNvPr id="4" name="3 Marcador de pie de página"/>
          <p:cNvSpPr>
            <a:spLocks noGrp="1"/>
          </p:cNvSpPr>
          <p:nvPr>
            <p:ph type="ftr" sz="quarter" idx="11"/>
          </p:nvPr>
        </p:nvSpPr>
        <p:spPr>
          <a:xfrm>
            <a:off x="4380072" y="6407944"/>
            <a:ext cx="2906572" cy="365125"/>
          </a:xfrm>
        </p:spPr>
        <p:txBody>
          <a:bodyPr/>
          <a:lstStyle/>
          <a:p>
            <a:r>
              <a:rPr lang="es-ES" dirty="0" smtClean="0"/>
              <a:t>Organización y Administración de Empresas</a:t>
            </a:r>
            <a:endParaRPr lang="es-ES" dirty="0"/>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effectLst>
                  <a:outerShdw blurRad="38100" dist="38100" dir="2700000" algn="tl">
                    <a:srgbClr val="000000">
                      <a:alpha val="43137"/>
                    </a:srgbClr>
                  </a:outerShdw>
                </a:effectLst>
              </a:rPr>
              <a:t>DISEÑADOR</a:t>
            </a:r>
            <a:endParaRPr lang="es-ES"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457200" y="1357298"/>
            <a:ext cx="8229600" cy="5286412"/>
          </a:xfrm>
        </p:spPr>
        <p:txBody>
          <a:bodyPr>
            <a:normAutofit fontScale="40000" lnSpcReduction="20000"/>
          </a:bodyPr>
          <a:lstStyle/>
          <a:p>
            <a:pPr algn="just">
              <a:lnSpc>
                <a:spcPct val="120000"/>
              </a:lnSpc>
            </a:pPr>
            <a:r>
              <a:rPr lang="es-ES" sz="4500" dirty="0" smtClean="0">
                <a:solidFill>
                  <a:schemeClr val="accent1">
                    <a:lumMod val="75000"/>
                  </a:schemeClr>
                </a:solidFill>
              </a:rPr>
              <a:t>Responsabilidades ante: </a:t>
            </a:r>
            <a:r>
              <a:rPr lang="es-ES" sz="4500" dirty="0" smtClean="0"/>
              <a:t>Jefe de diseño</a:t>
            </a:r>
          </a:p>
          <a:p>
            <a:pPr algn="just">
              <a:lnSpc>
                <a:spcPct val="120000"/>
              </a:lnSpc>
            </a:pPr>
            <a:r>
              <a:rPr lang="es-ES" sz="4500" dirty="0" smtClean="0">
                <a:solidFill>
                  <a:schemeClr val="accent1">
                    <a:lumMod val="75000"/>
                  </a:schemeClr>
                </a:solidFill>
              </a:rPr>
              <a:t>Unidades directamente subordinadas</a:t>
            </a:r>
            <a:r>
              <a:rPr lang="es-ES" sz="4500" dirty="0" smtClean="0"/>
              <a:t>: -</a:t>
            </a:r>
          </a:p>
          <a:p>
            <a:pPr algn="just">
              <a:lnSpc>
                <a:spcPct val="120000"/>
              </a:lnSpc>
            </a:pPr>
            <a:r>
              <a:rPr lang="es-ES" sz="4500" dirty="0" smtClean="0">
                <a:solidFill>
                  <a:schemeClr val="accent1">
                    <a:lumMod val="75000"/>
                  </a:schemeClr>
                </a:solidFill>
              </a:rPr>
              <a:t>Función específica:  </a:t>
            </a:r>
            <a:r>
              <a:rPr lang="es-ES" sz="4500" dirty="0" smtClean="0"/>
              <a:t>Realizar el diseño de cada proyecto.</a:t>
            </a:r>
          </a:p>
          <a:p>
            <a:pPr algn="just">
              <a:lnSpc>
                <a:spcPct val="120000"/>
              </a:lnSpc>
            </a:pPr>
            <a:r>
              <a:rPr lang="es-ES" sz="4500" dirty="0" smtClean="0">
                <a:solidFill>
                  <a:schemeClr val="accent1">
                    <a:lumMod val="75000"/>
                  </a:schemeClr>
                </a:solidFill>
              </a:rPr>
              <a:t>Actividades:</a:t>
            </a:r>
            <a:r>
              <a:rPr lang="es-ES" sz="4500" dirty="0" smtClean="0"/>
              <a:t>  Hacer el diseño de los proyectos, cumpliendo los plazos fijados, deben supervisarlo de principio a fin y solucionar cualquier tipo de problema que pueda surgir. </a:t>
            </a:r>
          </a:p>
          <a:p>
            <a:pPr algn="just">
              <a:lnSpc>
                <a:spcPct val="120000"/>
              </a:lnSpc>
            </a:pPr>
            <a:r>
              <a:rPr lang="es-ES" sz="4500" dirty="0" smtClean="0">
                <a:solidFill>
                  <a:schemeClr val="accent1">
                    <a:lumMod val="75000"/>
                  </a:schemeClr>
                </a:solidFill>
              </a:rPr>
              <a:t>Responsabilidades materiales: </a:t>
            </a:r>
            <a:r>
              <a:rPr lang="es-ES" sz="4500" dirty="0" smtClean="0"/>
              <a:t>Debe cumplir con el presupuesto y los plazos del diseño fijados por el jefe de diseño. Su objetivo principal es realizar correctamente el proyecto creado por el coordinador. También tiene que reportar al coordinador el material usado por el proyecto y las horas-hombre que han invertido a la semana por proyecto.</a:t>
            </a:r>
          </a:p>
          <a:p>
            <a:pPr algn="just">
              <a:lnSpc>
                <a:spcPct val="120000"/>
              </a:lnSpc>
            </a:pPr>
            <a:r>
              <a:rPr lang="es-ES" sz="4500" dirty="0" smtClean="0">
                <a:solidFill>
                  <a:schemeClr val="accent1">
                    <a:lumMod val="75000"/>
                  </a:schemeClr>
                </a:solidFill>
              </a:rPr>
              <a:t>Relaciones internas y externas: </a:t>
            </a:r>
            <a:r>
              <a:rPr lang="es-ES" sz="4500" dirty="0" smtClean="0"/>
              <a:t>Se debe comunicar con el jefe de diseño siempre que ocurra un problema, y ha de cooperar con sus compañeros para que los trabajos sean mas ligeros. En caso de emergencia, debe hablar directamente con el cliente para satisfacer todas sus  expectativas.</a:t>
            </a:r>
          </a:p>
          <a:p>
            <a:endParaRPr lang="es-ES" dirty="0"/>
          </a:p>
        </p:txBody>
      </p:sp>
      <p:sp>
        <p:nvSpPr>
          <p:cNvPr id="4" name="3 Marcador de pie de página"/>
          <p:cNvSpPr>
            <a:spLocks noGrp="1"/>
          </p:cNvSpPr>
          <p:nvPr>
            <p:ph type="ftr" sz="quarter" idx="11"/>
          </p:nvPr>
        </p:nvSpPr>
        <p:spPr>
          <a:xfrm>
            <a:off x="4380072" y="6407944"/>
            <a:ext cx="3120886" cy="365125"/>
          </a:xfrm>
        </p:spPr>
        <p:txBody>
          <a:bodyPr/>
          <a:lstStyle/>
          <a:p>
            <a:r>
              <a:rPr lang="es-ES" dirty="0" smtClean="0"/>
              <a:t>Organización y Administración de Empresas</a:t>
            </a:r>
            <a:endParaRPr lang="es-ES" dirty="0"/>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effectLst>
                  <a:outerShdw blurRad="38100" dist="38100" dir="2700000" algn="tl">
                    <a:srgbClr val="000000">
                      <a:alpha val="43137"/>
                    </a:srgbClr>
                  </a:outerShdw>
                </a:effectLst>
              </a:rPr>
              <a:t>ILUSTRADOR</a:t>
            </a:r>
            <a:endParaRPr lang="es-ES"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fontScale="92500"/>
          </a:bodyPr>
          <a:lstStyle/>
          <a:p>
            <a:pPr>
              <a:lnSpc>
                <a:spcPct val="120000"/>
              </a:lnSpc>
            </a:pPr>
            <a:r>
              <a:rPr lang="es-ES" sz="1900" dirty="0" smtClean="0">
                <a:solidFill>
                  <a:schemeClr val="accent1">
                    <a:lumMod val="75000"/>
                  </a:schemeClr>
                </a:solidFill>
              </a:rPr>
              <a:t>Responsabilidades ante: </a:t>
            </a:r>
            <a:r>
              <a:rPr lang="es-ES" sz="1900" dirty="0" smtClean="0"/>
              <a:t>Coordinador de arte</a:t>
            </a:r>
          </a:p>
          <a:p>
            <a:pPr>
              <a:lnSpc>
                <a:spcPct val="120000"/>
              </a:lnSpc>
            </a:pPr>
            <a:r>
              <a:rPr lang="es-ES" sz="1900" dirty="0" smtClean="0">
                <a:solidFill>
                  <a:schemeClr val="accent1">
                    <a:lumMod val="75000"/>
                  </a:schemeClr>
                </a:solidFill>
              </a:rPr>
              <a:t>Unidades directamente subordinadas: </a:t>
            </a:r>
            <a:r>
              <a:rPr lang="es-ES" sz="1900" dirty="0" smtClean="0"/>
              <a:t>-</a:t>
            </a:r>
          </a:p>
          <a:p>
            <a:pPr>
              <a:lnSpc>
                <a:spcPct val="120000"/>
              </a:lnSpc>
            </a:pPr>
            <a:r>
              <a:rPr lang="es-ES" sz="1900" dirty="0" smtClean="0">
                <a:solidFill>
                  <a:schemeClr val="accent1">
                    <a:lumMod val="75000"/>
                  </a:schemeClr>
                </a:solidFill>
              </a:rPr>
              <a:t>Función específica: </a:t>
            </a:r>
            <a:r>
              <a:rPr lang="es-ES" sz="1900" dirty="0" smtClean="0"/>
              <a:t>Desarrollar la imagen gráfica del proyecto.</a:t>
            </a:r>
          </a:p>
          <a:p>
            <a:pPr>
              <a:lnSpc>
                <a:spcPct val="120000"/>
              </a:lnSpc>
            </a:pPr>
            <a:r>
              <a:rPr lang="es-ES" sz="1900" dirty="0" smtClean="0">
                <a:solidFill>
                  <a:schemeClr val="accent1">
                    <a:lumMod val="75000"/>
                  </a:schemeClr>
                </a:solidFill>
              </a:rPr>
              <a:t>Actividades: </a:t>
            </a:r>
            <a:r>
              <a:rPr lang="es-ES" sz="1900" dirty="0" smtClean="0"/>
              <a:t>Seleccionar las imágenes que le son asignadas, en alguna ocasión puede aportar ideas creativas para crear nuevas imágenes en alguna compaña o diseño de mucha importancia. </a:t>
            </a:r>
          </a:p>
          <a:p>
            <a:pPr>
              <a:lnSpc>
                <a:spcPct val="120000"/>
              </a:lnSpc>
            </a:pPr>
            <a:r>
              <a:rPr lang="es-ES" sz="1900" dirty="0" smtClean="0">
                <a:solidFill>
                  <a:schemeClr val="accent1">
                    <a:lumMod val="75000"/>
                  </a:schemeClr>
                </a:solidFill>
              </a:rPr>
              <a:t>Responsabilidades materiales: </a:t>
            </a:r>
            <a:r>
              <a:rPr lang="es-ES" sz="1900" dirty="0" smtClean="0"/>
              <a:t>Debe cumplir con las imágenes que le asigna el jefe gráfico, además de cumplir con los plazos fijados y reportar al mismo todos los costes y las horas hombre que ha conllevado realizar el proyecto. </a:t>
            </a:r>
          </a:p>
          <a:p>
            <a:pPr>
              <a:lnSpc>
                <a:spcPct val="120000"/>
              </a:lnSpc>
            </a:pPr>
            <a:r>
              <a:rPr lang="es-ES" sz="1900" dirty="0" smtClean="0">
                <a:solidFill>
                  <a:schemeClr val="accent1">
                    <a:lumMod val="75000"/>
                  </a:schemeClr>
                </a:solidFill>
              </a:rPr>
              <a:t>Relaciones internas y externas: </a:t>
            </a:r>
            <a:r>
              <a:rPr lang="es-ES" sz="1900" dirty="0" smtClean="0"/>
              <a:t>Debe estar en contacto con el fotógrafo para la realización del proyecto. En caso de alguna queja por parte del cliente, puede contactar directamente con él.</a:t>
            </a:r>
          </a:p>
          <a:p>
            <a:endParaRPr lang="es-ES" dirty="0"/>
          </a:p>
        </p:txBody>
      </p:sp>
      <p:sp>
        <p:nvSpPr>
          <p:cNvPr id="4" name="3 Marcador de pie de página"/>
          <p:cNvSpPr>
            <a:spLocks noGrp="1"/>
          </p:cNvSpPr>
          <p:nvPr>
            <p:ph type="ftr" sz="quarter" idx="11"/>
          </p:nvPr>
        </p:nvSpPr>
        <p:spPr>
          <a:xfrm>
            <a:off x="4380072" y="6407944"/>
            <a:ext cx="3406638" cy="365125"/>
          </a:xfrm>
        </p:spPr>
        <p:txBody>
          <a:bodyPr/>
          <a:lstStyle/>
          <a:p>
            <a:r>
              <a:rPr lang="es-ES" dirty="0" smtClean="0"/>
              <a:t>Organización y Administración de Empresas</a:t>
            </a:r>
            <a:endParaRPr lang="es-ES" dirty="0"/>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effectLst>
                  <a:outerShdw blurRad="38100" dist="38100" dir="2700000" algn="tl">
                    <a:srgbClr val="000000">
                      <a:alpha val="43137"/>
                    </a:srgbClr>
                  </a:outerShdw>
                </a:effectLst>
              </a:rPr>
              <a:t>FOTÓGRAFO</a:t>
            </a:r>
            <a:endParaRPr lang="es-ES"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fontScale="70000" lnSpcReduction="20000"/>
          </a:bodyPr>
          <a:lstStyle/>
          <a:p>
            <a:pPr>
              <a:lnSpc>
                <a:spcPct val="120000"/>
              </a:lnSpc>
            </a:pPr>
            <a:r>
              <a:rPr lang="es-ES" sz="2800" dirty="0" smtClean="0">
                <a:solidFill>
                  <a:schemeClr val="accent1">
                    <a:lumMod val="75000"/>
                  </a:schemeClr>
                </a:solidFill>
              </a:rPr>
              <a:t>Responsabilidades ante: </a:t>
            </a:r>
            <a:r>
              <a:rPr lang="es-ES" sz="2800" dirty="0" smtClean="0"/>
              <a:t>Coordinador de arte</a:t>
            </a:r>
          </a:p>
          <a:p>
            <a:pPr>
              <a:lnSpc>
                <a:spcPct val="120000"/>
              </a:lnSpc>
            </a:pPr>
            <a:r>
              <a:rPr lang="es-ES" sz="2800" dirty="0" smtClean="0">
                <a:solidFill>
                  <a:schemeClr val="accent1">
                    <a:lumMod val="75000"/>
                  </a:schemeClr>
                </a:solidFill>
              </a:rPr>
              <a:t>Unidades directamente subordinadas: </a:t>
            </a:r>
            <a:r>
              <a:rPr lang="es-ES" sz="2800" dirty="0" smtClean="0"/>
              <a:t>-</a:t>
            </a:r>
          </a:p>
          <a:p>
            <a:pPr>
              <a:lnSpc>
                <a:spcPct val="120000"/>
              </a:lnSpc>
            </a:pPr>
            <a:r>
              <a:rPr lang="es-ES" sz="2800" dirty="0" smtClean="0">
                <a:solidFill>
                  <a:schemeClr val="accent1">
                    <a:lumMod val="75000"/>
                  </a:schemeClr>
                </a:solidFill>
              </a:rPr>
              <a:t>Función específica: </a:t>
            </a:r>
            <a:r>
              <a:rPr lang="es-ES" sz="2800" dirty="0" smtClean="0"/>
              <a:t>Desarrollar la imagen gráfica del proyecto.</a:t>
            </a:r>
          </a:p>
          <a:p>
            <a:pPr>
              <a:lnSpc>
                <a:spcPct val="120000"/>
              </a:lnSpc>
            </a:pPr>
            <a:r>
              <a:rPr lang="es-ES" sz="2800" dirty="0" smtClean="0">
                <a:solidFill>
                  <a:schemeClr val="accent1">
                    <a:lumMod val="75000"/>
                  </a:schemeClr>
                </a:solidFill>
              </a:rPr>
              <a:t>Actividades: </a:t>
            </a:r>
            <a:r>
              <a:rPr lang="es-ES" sz="2800" dirty="0" smtClean="0"/>
              <a:t>Seleccionar las imágenes que le son asignadas, en alguna ocasión puede aportar ideas creativas para crear nuevas imágenes en alguna compaña o diseño de mucha importancia. </a:t>
            </a:r>
          </a:p>
          <a:p>
            <a:pPr>
              <a:lnSpc>
                <a:spcPct val="120000"/>
              </a:lnSpc>
            </a:pPr>
            <a:r>
              <a:rPr lang="es-ES" sz="2800" dirty="0" smtClean="0">
                <a:solidFill>
                  <a:schemeClr val="accent1">
                    <a:lumMod val="75000"/>
                  </a:schemeClr>
                </a:solidFill>
              </a:rPr>
              <a:t>Responsabilidades materiales: </a:t>
            </a:r>
            <a:r>
              <a:rPr lang="es-ES" sz="2800" dirty="0" smtClean="0"/>
              <a:t>Debe cumplir con las imágenes que le asigna el coordinador de arte, además de cumplir con los plazos fijados y reportar al coordinador todos los costes y las horas hombre que ha conllevado realizar el proyecto. </a:t>
            </a:r>
          </a:p>
          <a:p>
            <a:pPr>
              <a:lnSpc>
                <a:spcPct val="120000"/>
              </a:lnSpc>
            </a:pPr>
            <a:r>
              <a:rPr lang="es-ES" sz="2800" dirty="0" smtClean="0">
                <a:solidFill>
                  <a:schemeClr val="accent1">
                    <a:lumMod val="75000"/>
                  </a:schemeClr>
                </a:solidFill>
              </a:rPr>
              <a:t>Relaciones internas y externas: </a:t>
            </a:r>
            <a:r>
              <a:rPr lang="es-ES" sz="2800" dirty="0" smtClean="0"/>
              <a:t>Debe estar en contacto con el ilustrador para la realización del proyecto. En caso de alguna queja por parte del cliente, puede contactar directamente con él.</a:t>
            </a:r>
          </a:p>
          <a:p>
            <a:endParaRPr lang="es-ES" dirty="0"/>
          </a:p>
        </p:txBody>
      </p:sp>
      <p:sp>
        <p:nvSpPr>
          <p:cNvPr id="4" name="3 Marcador de pie de página"/>
          <p:cNvSpPr>
            <a:spLocks noGrp="1"/>
          </p:cNvSpPr>
          <p:nvPr>
            <p:ph type="ftr" sz="quarter" idx="11"/>
          </p:nvPr>
        </p:nvSpPr>
        <p:spPr>
          <a:xfrm>
            <a:off x="4380072" y="6407944"/>
            <a:ext cx="2906572" cy="365125"/>
          </a:xfrm>
        </p:spPr>
        <p:txBody>
          <a:bodyPr/>
          <a:lstStyle/>
          <a:p>
            <a:r>
              <a:rPr lang="es-ES" dirty="0" smtClean="0"/>
              <a:t>Organización y Administración de Empresas</a:t>
            </a:r>
            <a:endParaRPr lang="es-ES" dirty="0"/>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effectLst>
                  <a:outerShdw blurRad="38100" dist="38100" dir="2700000" algn="tl">
                    <a:srgbClr val="000000">
                      <a:alpha val="43137"/>
                    </a:srgbClr>
                  </a:outerShdw>
                </a:effectLst>
              </a:rPr>
              <a:t>CONTABLE</a:t>
            </a:r>
            <a:endParaRPr lang="es-ES"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428596" y="1500174"/>
            <a:ext cx="8229600" cy="4708230"/>
          </a:xfrm>
        </p:spPr>
        <p:txBody>
          <a:bodyPr>
            <a:normAutofit fontScale="92500"/>
          </a:bodyPr>
          <a:lstStyle/>
          <a:p>
            <a:pPr>
              <a:lnSpc>
                <a:spcPct val="120000"/>
              </a:lnSpc>
            </a:pPr>
            <a:r>
              <a:rPr lang="es-ES" sz="1900" dirty="0" smtClean="0">
                <a:solidFill>
                  <a:schemeClr val="accent1">
                    <a:lumMod val="75000"/>
                  </a:schemeClr>
                </a:solidFill>
              </a:rPr>
              <a:t>Responsabilidades ante: </a:t>
            </a:r>
            <a:r>
              <a:rPr lang="es-ES" sz="1900" dirty="0" smtClean="0"/>
              <a:t>Coordinador de arte, Director General</a:t>
            </a:r>
          </a:p>
          <a:p>
            <a:pPr>
              <a:lnSpc>
                <a:spcPct val="120000"/>
              </a:lnSpc>
            </a:pPr>
            <a:r>
              <a:rPr lang="es-ES" sz="1900" dirty="0" smtClean="0">
                <a:solidFill>
                  <a:schemeClr val="accent1">
                    <a:lumMod val="75000"/>
                  </a:schemeClr>
                </a:solidFill>
              </a:rPr>
              <a:t>Unidades directamente subordinadas: </a:t>
            </a:r>
            <a:r>
              <a:rPr lang="es-ES" sz="1900" dirty="0" smtClean="0"/>
              <a:t>-</a:t>
            </a:r>
          </a:p>
          <a:p>
            <a:pPr>
              <a:lnSpc>
                <a:spcPct val="120000"/>
              </a:lnSpc>
            </a:pPr>
            <a:r>
              <a:rPr lang="es-ES" sz="1900" dirty="0" smtClean="0">
                <a:solidFill>
                  <a:schemeClr val="accent1">
                    <a:lumMod val="75000"/>
                  </a:schemeClr>
                </a:solidFill>
              </a:rPr>
              <a:t>Función específica: </a:t>
            </a:r>
            <a:r>
              <a:rPr lang="es-ES" sz="1900" dirty="0" smtClean="0"/>
              <a:t>Cotizar los proyectos entrantes</a:t>
            </a:r>
          </a:p>
          <a:p>
            <a:pPr>
              <a:lnSpc>
                <a:spcPct val="120000"/>
              </a:lnSpc>
            </a:pPr>
            <a:r>
              <a:rPr lang="es-ES" sz="1900" dirty="0" smtClean="0">
                <a:solidFill>
                  <a:schemeClr val="accent1">
                    <a:lumMod val="75000"/>
                  </a:schemeClr>
                </a:solidFill>
              </a:rPr>
              <a:t>Actividades: </a:t>
            </a:r>
            <a:r>
              <a:rPr lang="es-ES" sz="1900" dirty="0" smtClean="0"/>
              <a:t>Cuando el coordinador de arte presenta un proyecto, él lo tantea económicamente. También mira con el director general como ahorrar los costes así como las anticipos o liquidaciones que te han dado por proyecto. Pago de suelos.</a:t>
            </a:r>
          </a:p>
          <a:p>
            <a:pPr>
              <a:lnSpc>
                <a:spcPct val="120000"/>
              </a:lnSpc>
            </a:pPr>
            <a:r>
              <a:rPr lang="es-ES" sz="1900" dirty="0" smtClean="0">
                <a:solidFill>
                  <a:schemeClr val="accent1">
                    <a:lumMod val="75000"/>
                  </a:schemeClr>
                </a:solidFill>
              </a:rPr>
              <a:t>Responsabilidades materiales: </a:t>
            </a:r>
            <a:r>
              <a:rPr lang="es-ES" sz="1900" dirty="0" smtClean="0"/>
              <a:t>Tiene que encontrar los costes mas bajos y la forma de optimizar los recursos.</a:t>
            </a:r>
          </a:p>
          <a:p>
            <a:pPr>
              <a:lnSpc>
                <a:spcPct val="120000"/>
              </a:lnSpc>
            </a:pPr>
            <a:r>
              <a:rPr lang="es-ES" sz="1900" dirty="0" smtClean="0">
                <a:solidFill>
                  <a:schemeClr val="accent1">
                    <a:lumMod val="75000"/>
                  </a:schemeClr>
                </a:solidFill>
              </a:rPr>
              <a:t>Relaciones internas y externas: </a:t>
            </a:r>
            <a:r>
              <a:rPr lang="es-ES" sz="1900" dirty="0" smtClean="0"/>
              <a:t>Debe estar en contacto con el coordinador de arte para recibir y valorar económicamente sus proyectos así como acordar con el director general cuales serán las decisiones económicas que aplicarán; con respecto a las relaciones externas tiene contacto con hacienda.</a:t>
            </a:r>
          </a:p>
          <a:p>
            <a:endParaRPr lang="es-ES" dirty="0"/>
          </a:p>
        </p:txBody>
      </p:sp>
      <p:sp>
        <p:nvSpPr>
          <p:cNvPr id="4" name="3 Marcador de pie de página"/>
          <p:cNvSpPr>
            <a:spLocks noGrp="1"/>
          </p:cNvSpPr>
          <p:nvPr>
            <p:ph type="ftr" sz="quarter" idx="11"/>
          </p:nvPr>
        </p:nvSpPr>
        <p:spPr>
          <a:xfrm>
            <a:off x="4380072" y="6407944"/>
            <a:ext cx="2906572" cy="365125"/>
          </a:xfrm>
        </p:spPr>
        <p:txBody>
          <a:bodyPr/>
          <a:lstStyle/>
          <a:p>
            <a:r>
              <a:rPr lang="es-ES" dirty="0" smtClean="0"/>
              <a:t>Organización y Administración de Empresas</a:t>
            </a:r>
            <a:endParaRPr lang="es-ES" dirty="0"/>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14290"/>
            <a:ext cx="8472518" cy="1143000"/>
          </a:xfrm>
        </p:spPr>
        <p:txBody>
          <a:bodyPr>
            <a:normAutofit/>
          </a:bodyPr>
          <a:lstStyle/>
          <a:p>
            <a:pPr algn="ctr"/>
            <a:r>
              <a:rPr lang="es-ES" dirty="0" smtClean="0">
                <a:effectLst>
                  <a:outerShdw blurRad="38100" dist="38100" dir="2700000" algn="tl">
                    <a:srgbClr val="000000">
                      <a:alpha val="43137"/>
                    </a:srgbClr>
                  </a:outerShdw>
                </a:effectLst>
              </a:rPr>
              <a:t>ANÁLISIS DE LA CULTURA</a:t>
            </a:r>
            <a:endParaRPr lang="es-ES"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0" y="1428736"/>
            <a:ext cx="8686800" cy="4708230"/>
          </a:xfrm>
        </p:spPr>
        <p:txBody>
          <a:bodyPr>
            <a:normAutofit fontScale="92500" lnSpcReduction="10000"/>
          </a:bodyPr>
          <a:lstStyle/>
          <a:p>
            <a:pPr algn="just">
              <a:buNone/>
            </a:pPr>
            <a:r>
              <a:rPr lang="es-ES" dirty="0" smtClean="0"/>
              <a:t>	</a:t>
            </a:r>
            <a:r>
              <a:rPr lang="es-ES" sz="2400" dirty="0" smtClean="0"/>
              <a:t>En ELIKOS nos encontramos, según la tipología de Handy, ante una cultura de tipo Zeus, es decir, feudal. Esta organización se basa en un jefe carismático que permite a todos los trabajadores colaborar en la tormenta de ideas pero dejando clara la estructura jerárquica ya que a la hora de la toma de decisiones que afectan a la empresa, principalmente económicas como son gastos importantes, presupuestos o inversiones, el jefe ejerce su función de autoridad.</a:t>
            </a:r>
            <a:r>
              <a:rPr lang="es-ES" sz="2400" dirty="0"/>
              <a:t> </a:t>
            </a:r>
            <a:endParaRPr lang="es-ES" sz="2400" dirty="0" smtClean="0"/>
          </a:p>
          <a:p>
            <a:pPr algn="just">
              <a:buNone/>
            </a:pPr>
            <a:endParaRPr lang="es-ES" sz="2400" dirty="0" smtClean="0"/>
          </a:p>
          <a:p>
            <a:pPr algn="just">
              <a:buNone/>
            </a:pPr>
            <a:r>
              <a:rPr lang="es-ES" sz="2400" dirty="0" smtClean="0"/>
              <a:t>	Los objetivos colectivos se superponen a los objetivos individuales, ya que en el mundo del diseño gráfico no se trata de ofrecer lo que los trabajadores quieren sino lo que el mercado demanda, contando para ello con un margen de libertad creativa que el jefe les ofrece pero dentro de unos límites en los que el principal beneficiado sea el producto final y la imagen de la empresa, garantizando calidad.</a:t>
            </a:r>
          </a:p>
        </p:txBody>
      </p:sp>
      <p:sp>
        <p:nvSpPr>
          <p:cNvPr id="4" name="3 Marcador de pie de página"/>
          <p:cNvSpPr>
            <a:spLocks noGrp="1"/>
          </p:cNvSpPr>
          <p:nvPr>
            <p:ph type="ftr" sz="quarter" idx="11"/>
          </p:nvPr>
        </p:nvSpPr>
        <p:spPr>
          <a:xfrm>
            <a:off x="4380072" y="6407944"/>
            <a:ext cx="3192324" cy="365125"/>
          </a:xfrm>
        </p:spPr>
        <p:txBody>
          <a:bodyPr/>
          <a:lstStyle/>
          <a:p>
            <a:r>
              <a:rPr lang="es-ES" dirty="0" smtClean="0"/>
              <a:t>Organización y Administración de Empresas</a:t>
            </a:r>
            <a:endParaRPr lang="es-ES" dirty="0"/>
          </a:p>
        </p:txBody>
      </p:sp>
      <p:sp>
        <p:nvSpPr>
          <p:cNvPr id="5" name="4 Flecha curvada hacia arriba"/>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effectLst>
                  <a:outerShdw blurRad="38100" dist="38100" dir="2700000" algn="tl">
                    <a:srgbClr val="000000">
                      <a:alpha val="43137"/>
                    </a:srgbClr>
                  </a:outerShdw>
                </a:effectLst>
              </a:rPr>
              <a:t>ORGANIGRAMA</a:t>
            </a:r>
            <a:endParaRPr lang="es-ES"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lstStyle/>
          <a:p>
            <a:r>
              <a:rPr lang="es-ES" dirty="0" smtClean="0"/>
              <a:t>Nº de niveles: 4</a:t>
            </a:r>
          </a:p>
          <a:p>
            <a:r>
              <a:rPr lang="es-ES" dirty="0" err="1" smtClean="0"/>
              <a:t>Span</a:t>
            </a:r>
            <a:r>
              <a:rPr lang="es-ES" dirty="0" smtClean="0"/>
              <a:t> de Control: </a:t>
            </a:r>
          </a:p>
          <a:p>
            <a:pPr lvl="1">
              <a:buFont typeface="Wingdings" pitchFamily="2" charset="2"/>
              <a:buChar char="Ø"/>
            </a:pPr>
            <a:endParaRPr lang="es-ES" dirty="0" smtClean="0"/>
          </a:p>
          <a:p>
            <a:pPr>
              <a:buNone/>
            </a:pPr>
            <a:endParaRPr lang="es-ES" dirty="0"/>
          </a:p>
        </p:txBody>
      </p:sp>
      <p:sp>
        <p:nvSpPr>
          <p:cNvPr id="4" name="3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5" name="4 Flecha curvada hacia arriba"/>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142852"/>
            <a:ext cx="8229600" cy="1143000"/>
          </a:xfrm>
        </p:spPr>
        <p:txBody>
          <a:bodyPr/>
          <a:lstStyle/>
          <a:p>
            <a:pPr algn="ctr"/>
            <a:r>
              <a:rPr lang="es-ES" dirty="0" smtClean="0">
                <a:effectLst>
                  <a:outerShdw blurRad="38100" dist="38100" dir="2700000" algn="tl">
                    <a:srgbClr val="000000">
                      <a:alpha val="43137"/>
                    </a:srgbClr>
                  </a:outerShdw>
                </a:effectLst>
              </a:rPr>
              <a:t>ORGANIGRAMA</a:t>
            </a:r>
            <a:endParaRPr lang="es-ES" dirty="0">
              <a:effectLst>
                <a:outerShdw blurRad="38100" dist="38100" dir="2700000" algn="tl">
                  <a:srgbClr val="000000">
                    <a:alpha val="43137"/>
                  </a:srgbClr>
                </a:outerShdw>
              </a:effectLst>
            </a:endParaRPr>
          </a:p>
        </p:txBody>
      </p:sp>
      <p:sp>
        <p:nvSpPr>
          <p:cNvPr id="69" name="68 Marcador de pie de página"/>
          <p:cNvSpPr>
            <a:spLocks noGrp="1"/>
          </p:cNvSpPr>
          <p:nvPr>
            <p:ph type="ftr" sz="quarter" idx="11"/>
          </p:nvPr>
        </p:nvSpPr>
        <p:spPr>
          <a:xfrm>
            <a:off x="4380072" y="6407944"/>
            <a:ext cx="3120886" cy="365125"/>
          </a:xfrm>
        </p:spPr>
        <p:txBody>
          <a:bodyPr/>
          <a:lstStyle/>
          <a:p>
            <a:r>
              <a:rPr lang="es-ES" dirty="0" smtClean="0"/>
              <a:t>Organización y Administración de Empresas</a:t>
            </a:r>
            <a:endParaRPr lang="es-ES" dirty="0"/>
          </a:p>
        </p:txBody>
      </p:sp>
      <p:sp>
        <p:nvSpPr>
          <p:cNvPr id="13" name="12 Rectángulo redondeado"/>
          <p:cNvSpPr/>
          <p:nvPr/>
        </p:nvSpPr>
        <p:spPr>
          <a:xfrm>
            <a:off x="3500430" y="1857364"/>
            <a:ext cx="1571636"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 G</a:t>
            </a:r>
            <a:endParaRPr lang="es-ES" dirty="0"/>
          </a:p>
        </p:txBody>
      </p:sp>
      <p:sp>
        <p:nvSpPr>
          <p:cNvPr id="14" name="13 Rectángulo redondeado"/>
          <p:cNvSpPr/>
          <p:nvPr/>
        </p:nvSpPr>
        <p:spPr>
          <a:xfrm>
            <a:off x="6643702" y="4429132"/>
            <a:ext cx="1214446"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Jefe Gráfico</a:t>
            </a:r>
            <a:endParaRPr lang="es-ES" dirty="0"/>
          </a:p>
        </p:txBody>
      </p:sp>
      <p:sp>
        <p:nvSpPr>
          <p:cNvPr id="15" name="14 Rectángulo redondeado"/>
          <p:cNvSpPr/>
          <p:nvPr/>
        </p:nvSpPr>
        <p:spPr>
          <a:xfrm>
            <a:off x="4572000" y="4429132"/>
            <a:ext cx="1285884"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Contable</a:t>
            </a:r>
            <a:endParaRPr lang="es-ES" dirty="0"/>
          </a:p>
        </p:txBody>
      </p:sp>
      <p:sp>
        <p:nvSpPr>
          <p:cNvPr id="16" name="15 Rectángulo redondeado"/>
          <p:cNvSpPr/>
          <p:nvPr/>
        </p:nvSpPr>
        <p:spPr>
          <a:xfrm>
            <a:off x="1785918" y="4429132"/>
            <a:ext cx="1285884"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Jefe de Diseño</a:t>
            </a:r>
            <a:endParaRPr lang="es-ES" dirty="0"/>
          </a:p>
        </p:txBody>
      </p:sp>
      <p:sp>
        <p:nvSpPr>
          <p:cNvPr id="17" name="16 Rectángulo redondeado"/>
          <p:cNvSpPr/>
          <p:nvPr/>
        </p:nvSpPr>
        <p:spPr>
          <a:xfrm>
            <a:off x="5929322" y="3643314"/>
            <a:ext cx="1285884"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R. Públicas</a:t>
            </a:r>
            <a:endParaRPr lang="es-ES" dirty="0"/>
          </a:p>
        </p:txBody>
      </p:sp>
      <p:sp>
        <p:nvSpPr>
          <p:cNvPr id="18" name="17 Rectángulo redondeado"/>
          <p:cNvSpPr/>
          <p:nvPr/>
        </p:nvSpPr>
        <p:spPr>
          <a:xfrm>
            <a:off x="5929322" y="2714620"/>
            <a:ext cx="1285884"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Secretaria</a:t>
            </a:r>
            <a:endParaRPr lang="es-ES" dirty="0"/>
          </a:p>
        </p:txBody>
      </p:sp>
      <p:sp>
        <p:nvSpPr>
          <p:cNvPr id="19" name="18 Rectángulo redondeado"/>
          <p:cNvSpPr/>
          <p:nvPr/>
        </p:nvSpPr>
        <p:spPr>
          <a:xfrm>
            <a:off x="5929322" y="5572140"/>
            <a:ext cx="1357322"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Ilustrador</a:t>
            </a:r>
            <a:endParaRPr lang="es-ES" dirty="0"/>
          </a:p>
        </p:txBody>
      </p:sp>
      <p:sp>
        <p:nvSpPr>
          <p:cNvPr id="20" name="19 Rectángulo redondeado"/>
          <p:cNvSpPr/>
          <p:nvPr/>
        </p:nvSpPr>
        <p:spPr>
          <a:xfrm>
            <a:off x="3786182" y="5572140"/>
            <a:ext cx="1428760"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Diseñador 3</a:t>
            </a:r>
            <a:endParaRPr lang="es-ES" dirty="0"/>
          </a:p>
        </p:txBody>
      </p:sp>
      <p:sp>
        <p:nvSpPr>
          <p:cNvPr id="21" name="20 Rectángulo redondeado"/>
          <p:cNvSpPr/>
          <p:nvPr/>
        </p:nvSpPr>
        <p:spPr>
          <a:xfrm>
            <a:off x="2214546" y="5572140"/>
            <a:ext cx="1428760"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Diseñador 2</a:t>
            </a:r>
            <a:endParaRPr lang="es-ES" dirty="0"/>
          </a:p>
        </p:txBody>
      </p:sp>
      <p:sp>
        <p:nvSpPr>
          <p:cNvPr id="22" name="21 Rectángulo redondeado"/>
          <p:cNvSpPr/>
          <p:nvPr/>
        </p:nvSpPr>
        <p:spPr>
          <a:xfrm>
            <a:off x="3500430" y="3500438"/>
            <a:ext cx="1500198"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Coordinador Arte</a:t>
            </a:r>
            <a:endParaRPr lang="es-ES" dirty="0"/>
          </a:p>
        </p:txBody>
      </p:sp>
      <p:sp>
        <p:nvSpPr>
          <p:cNvPr id="23" name="22 Rectángulo redondeado"/>
          <p:cNvSpPr/>
          <p:nvPr/>
        </p:nvSpPr>
        <p:spPr>
          <a:xfrm>
            <a:off x="642910" y="5572140"/>
            <a:ext cx="1428760"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Diseñador 1</a:t>
            </a:r>
            <a:endParaRPr lang="es-ES" dirty="0"/>
          </a:p>
        </p:txBody>
      </p:sp>
      <p:sp>
        <p:nvSpPr>
          <p:cNvPr id="24" name="23 Rectángulo redondeado"/>
          <p:cNvSpPr/>
          <p:nvPr/>
        </p:nvSpPr>
        <p:spPr>
          <a:xfrm>
            <a:off x="7429520" y="5572140"/>
            <a:ext cx="1428760"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Fotógrafo</a:t>
            </a:r>
            <a:endParaRPr lang="es-ES" dirty="0"/>
          </a:p>
        </p:txBody>
      </p:sp>
      <p:cxnSp>
        <p:nvCxnSpPr>
          <p:cNvPr id="26" name="25 Conector recto"/>
          <p:cNvCxnSpPr>
            <a:stCxn id="13" idx="2"/>
          </p:cNvCxnSpPr>
          <p:nvPr/>
        </p:nvCxnSpPr>
        <p:spPr>
          <a:xfrm rot="5400000">
            <a:off x="3749669" y="2964653"/>
            <a:ext cx="1072364" cy="794"/>
          </a:xfrm>
          <a:prstGeom prst="line">
            <a:avLst/>
          </a:prstGeom>
        </p:spPr>
        <p:style>
          <a:lnRef idx="2">
            <a:schemeClr val="accent1"/>
          </a:lnRef>
          <a:fillRef idx="0">
            <a:schemeClr val="accent1"/>
          </a:fillRef>
          <a:effectRef idx="1">
            <a:schemeClr val="accent1"/>
          </a:effectRef>
          <a:fontRef idx="minor">
            <a:schemeClr val="tx1"/>
          </a:fontRef>
        </p:style>
      </p:cxnSp>
      <p:cxnSp>
        <p:nvCxnSpPr>
          <p:cNvPr id="73" name="72 Conector recto"/>
          <p:cNvCxnSpPr/>
          <p:nvPr/>
        </p:nvCxnSpPr>
        <p:spPr>
          <a:xfrm>
            <a:off x="4286248" y="3357562"/>
            <a:ext cx="135732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83" name="82 Forma"/>
          <p:cNvCxnSpPr/>
          <p:nvPr/>
        </p:nvCxnSpPr>
        <p:spPr>
          <a:xfrm rot="16200000" flipV="1">
            <a:off x="5661429" y="2839636"/>
            <a:ext cx="142876" cy="3036115"/>
          </a:xfrm>
          <a:prstGeom prst="bentConnector2">
            <a:avLst/>
          </a:prstGeom>
        </p:spPr>
        <p:style>
          <a:lnRef idx="2">
            <a:schemeClr val="accent1"/>
          </a:lnRef>
          <a:fillRef idx="0">
            <a:schemeClr val="accent1"/>
          </a:fillRef>
          <a:effectRef idx="1">
            <a:schemeClr val="accent1"/>
          </a:effectRef>
          <a:fontRef idx="minor">
            <a:schemeClr val="tx1"/>
          </a:fontRef>
        </p:style>
      </p:cxnSp>
      <p:cxnSp>
        <p:nvCxnSpPr>
          <p:cNvPr id="85" name="84 Forma"/>
          <p:cNvCxnSpPr/>
          <p:nvPr/>
        </p:nvCxnSpPr>
        <p:spPr>
          <a:xfrm rot="16200000" flipV="1">
            <a:off x="4857752" y="4071942"/>
            <a:ext cx="142876" cy="571504"/>
          </a:xfrm>
          <a:prstGeom prst="bentConnector2">
            <a:avLst/>
          </a:prstGeom>
        </p:spPr>
        <p:style>
          <a:lnRef idx="2">
            <a:schemeClr val="accent1"/>
          </a:lnRef>
          <a:fillRef idx="0">
            <a:schemeClr val="accent1"/>
          </a:fillRef>
          <a:effectRef idx="1">
            <a:schemeClr val="accent1"/>
          </a:effectRef>
          <a:fontRef idx="minor">
            <a:schemeClr val="tx1"/>
          </a:fontRef>
        </p:style>
      </p:cxnSp>
      <p:cxnSp>
        <p:nvCxnSpPr>
          <p:cNvPr id="89" name="88 Forma"/>
          <p:cNvCxnSpPr/>
          <p:nvPr/>
        </p:nvCxnSpPr>
        <p:spPr>
          <a:xfrm rot="16200000" flipH="1">
            <a:off x="4661298" y="3625455"/>
            <a:ext cx="214314" cy="1107289"/>
          </a:xfrm>
          <a:prstGeom prst="bentConnector2">
            <a:avLst/>
          </a:prstGeom>
        </p:spPr>
        <p:style>
          <a:lnRef idx="2">
            <a:schemeClr val="accent1"/>
          </a:lnRef>
          <a:fillRef idx="0">
            <a:schemeClr val="accent1"/>
          </a:fillRef>
          <a:effectRef idx="1">
            <a:schemeClr val="accent1"/>
          </a:effectRef>
          <a:fontRef idx="minor">
            <a:schemeClr val="tx1"/>
          </a:fontRef>
        </p:style>
      </p:cxnSp>
      <p:cxnSp>
        <p:nvCxnSpPr>
          <p:cNvPr id="33" name="32 Conector recto"/>
          <p:cNvCxnSpPr/>
          <p:nvPr/>
        </p:nvCxnSpPr>
        <p:spPr>
          <a:xfrm rot="5400000">
            <a:off x="5215736" y="3429000"/>
            <a:ext cx="856462" cy="794"/>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35 Conector recto"/>
          <p:cNvCxnSpPr>
            <a:endCxn id="18" idx="1"/>
          </p:cNvCxnSpPr>
          <p:nvPr/>
        </p:nvCxnSpPr>
        <p:spPr>
          <a:xfrm>
            <a:off x="5643570" y="3000372"/>
            <a:ext cx="28575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50 Conector angular"/>
          <p:cNvCxnSpPr/>
          <p:nvPr/>
        </p:nvCxnSpPr>
        <p:spPr>
          <a:xfrm rot="16200000" flipH="1">
            <a:off x="5607851" y="3750471"/>
            <a:ext cx="357190" cy="285752"/>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54" name="53 Conector recto"/>
          <p:cNvCxnSpPr/>
          <p:nvPr/>
        </p:nvCxnSpPr>
        <p:spPr>
          <a:xfrm>
            <a:off x="3857620" y="4286256"/>
            <a:ext cx="500066"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56 Conector recto"/>
          <p:cNvCxnSpPr/>
          <p:nvPr/>
        </p:nvCxnSpPr>
        <p:spPr>
          <a:xfrm rot="10800000">
            <a:off x="2428860" y="4286256"/>
            <a:ext cx="142876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58 Conector recto"/>
          <p:cNvCxnSpPr/>
          <p:nvPr/>
        </p:nvCxnSpPr>
        <p:spPr>
          <a:xfrm rot="5400000">
            <a:off x="2358216" y="4356900"/>
            <a:ext cx="142876" cy="1588"/>
          </a:xfrm>
          <a:prstGeom prst="line">
            <a:avLst/>
          </a:prstGeom>
        </p:spPr>
        <p:style>
          <a:lnRef idx="2">
            <a:schemeClr val="accent1"/>
          </a:lnRef>
          <a:fillRef idx="0">
            <a:schemeClr val="accent1"/>
          </a:fillRef>
          <a:effectRef idx="1">
            <a:schemeClr val="accent1"/>
          </a:effectRef>
          <a:fontRef idx="minor">
            <a:schemeClr val="tx1"/>
          </a:fontRef>
        </p:style>
      </p:cxnSp>
      <p:sp>
        <p:nvSpPr>
          <p:cNvPr id="76" name="75 Flecha curvada hacia arriba"/>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cxnSp>
        <p:nvCxnSpPr>
          <p:cNvPr id="92" name="91 Conector recto"/>
          <p:cNvCxnSpPr>
            <a:stCxn id="16" idx="2"/>
          </p:cNvCxnSpPr>
          <p:nvPr/>
        </p:nvCxnSpPr>
        <p:spPr>
          <a:xfrm rot="5400000">
            <a:off x="2285984" y="5143512"/>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95 Conector recto"/>
          <p:cNvCxnSpPr/>
          <p:nvPr/>
        </p:nvCxnSpPr>
        <p:spPr>
          <a:xfrm>
            <a:off x="2500298" y="5286388"/>
            <a:ext cx="200026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97 Conector recto"/>
          <p:cNvCxnSpPr/>
          <p:nvPr/>
        </p:nvCxnSpPr>
        <p:spPr>
          <a:xfrm rot="10800000">
            <a:off x="1357290" y="5286388"/>
            <a:ext cx="114300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101 Conector recto"/>
          <p:cNvCxnSpPr>
            <a:endCxn id="23" idx="0"/>
          </p:cNvCxnSpPr>
          <p:nvPr/>
        </p:nvCxnSpPr>
        <p:spPr>
          <a:xfrm rot="5400000">
            <a:off x="1215208" y="5429264"/>
            <a:ext cx="284958"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109 Conector recto"/>
          <p:cNvCxnSpPr>
            <a:endCxn id="20" idx="0"/>
          </p:cNvCxnSpPr>
          <p:nvPr/>
        </p:nvCxnSpPr>
        <p:spPr>
          <a:xfrm rot="5400000">
            <a:off x="4357686" y="5429264"/>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111 Conector recto"/>
          <p:cNvCxnSpPr>
            <a:stCxn id="21" idx="0"/>
          </p:cNvCxnSpPr>
          <p:nvPr/>
        </p:nvCxnSpPr>
        <p:spPr>
          <a:xfrm rot="5400000" flipH="1" flipV="1">
            <a:off x="2786050" y="5429264"/>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117 Conector recto"/>
          <p:cNvCxnSpPr/>
          <p:nvPr/>
        </p:nvCxnSpPr>
        <p:spPr>
          <a:xfrm>
            <a:off x="6572264" y="5286388"/>
            <a:ext cx="157163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125 Forma"/>
          <p:cNvCxnSpPr>
            <a:endCxn id="19" idx="0"/>
          </p:cNvCxnSpPr>
          <p:nvPr/>
        </p:nvCxnSpPr>
        <p:spPr>
          <a:xfrm rot="10800000" flipV="1">
            <a:off x="6607984" y="5286388"/>
            <a:ext cx="321471" cy="28575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30" name="129 Conector angular"/>
          <p:cNvCxnSpPr>
            <a:endCxn id="24" idx="0"/>
          </p:cNvCxnSpPr>
          <p:nvPr/>
        </p:nvCxnSpPr>
        <p:spPr>
          <a:xfrm rot="5400000">
            <a:off x="8001024" y="5429264"/>
            <a:ext cx="285752" cy="158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32" name="131 Forma"/>
          <p:cNvCxnSpPr>
            <a:stCxn id="14" idx="2"/>
          </p:cNvCxnSpPr>
          <p:nvPr/>
        </p:nvCxnSpPr>
        <p:spPr>
          <a:xfrm rot="5400000">
            <a:off x="6840157" y="4875620"/>
            <a:ext cx="285752" cy="535785"/>
          </a:xfrm>
          <a:prstGeom prst="bentConnector2">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effectLst>
                  <a:outerShdw blurRad="38100" dist="38100" dir="2700000" algn="tl">
                    <a:srgbClr val="000000">
                      <a:alpha val="43137"/>
                    </a:srgbClr>
                  </a:outerShdw>
                </a:effectLst>
              </a:rPr>
              <a:t>ORGANIGRAFO</a:t>
            </a:r>
            <a:endParaRPr lang="es-ES"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lstStyle/>
          <a:p>
            <a:endParaRPr lang="es-ES"/>
          </a:p>
        </p:txBody>
      </p:sp>
      <p:sp>
        <p:nvSpPr>
          <p:cNvPr id="4" name="3 Marcador de pie de página"/>
          <p:cNvSpPr>
            <a:spLocks noGrp="1"/>
          </p:cNvSpPr>
          <p:nvPr>
            <p:ph type="ftr" sz="quarter" idx="11"/>
          </p:nvPr>
        </p:nvSpPr>
        <p:spPr>
          <a:xfrm>
            <a:off x="4380072" y="6407944"/>
            <a:ext cx="3049448" cy="365125"/>
          </a:xfrm>
        </p:spPr>
        <p:txBody>
          <a:bodyPr/>
          <a:lstStyle/>
          <a:p>
            <a:r>
              <a:rPr lang="es-ES" dirty="0" smtClean="0"/>
              <a:t>Organización y Administración de Empresas</a:t>
            </a:r>
            <a:endParaRPr lang="es-ES" dirty="0"/>
          </a:p>
        </p:txBody>
      </p:sp>
      <p:sp>
        <p:nvSpPr>
          <p:cNvPr id="5" name="4 Flecha curvada hacia arriba"/>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effectLst>
                  <a:outerShdw blurRad="38100" dist="38100" dir="2700000" algn="tl">
                    <a:srgbClr val="000000">
                      <a:alpha val="43137"/>
                    </a:srgbClr>
                  </a:outerShdw>
                </a:effectLst>
              </a:rPr>
              <a:t>ELEMENTOS DE SITUACIÓN</a:t>
            </a:r>
            <a:endParaRPr lang="es-ES" dirty="0">
              <a:effectLst>
                <a:outerShdw blurRad="38100" dist="38100" dir="2700000" algn="tl">
                  <a:srgbClr val="000000">
                    <a:alpha val="43137"/>
                  </a:srgbClr>
                </a:outerShdw>
              </a:effectLst>
            </a:endParaRPr>
          </a:p>
        </p:txBody>
      </p:sp>
      <p:sp>
        <p:nvSpPr>
          <p:cNvPr id="8" name="7 Marcador de pie de página"/>
          <p:cNvSpPr>
            <a:spLocks noGrp="1"/>
          </p:cNvSpPr>
          <p:nvPr>
            <p:ph type="ftr" sz="quarter" idx="11"/>
          </p:nvPr>
        </p:nvSpPr>
        <p:spPr>
          <a:xfrm>
            <a:off x="4380072" y="6407944"/>
            <a:ext cx="3120886" cy="365125"/>
          </a:xfrm>
        </p:spPr>
        <p:txBody>
          <a:bodyPr/>
          <a:lstStyle/>
          <a:p>
            <a:r>
              <a:rPr lang="es-ES" dirty="0" smtClean="0"/>
              <a:t>Organización y Administración de Empresas</a:t>
            </a:r>
            <a:endParaRPr lang="es-ES" dirty="0"/>
          </a:p>
        </p:txBody>
      </p:sp>
      <p:sp>
        <p:nvSpPr>
          <p:cNvPr id="4" name="3 Rectángulo redondeado"/>
          <p:cNvSpPr/>
          <p:nvPr/>
        </p:nvSpPr>
        <p:spPr>
          <a:xfrm>
            <a:off x="1357290" y="4214818"/>
            <a:ext cx="2143140" cy="107157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ENTORNO</a:t>
            </a:r>
            <a:endParaRPr lang="es-ES" b="1" spc="150" dirty="0">
              <a:ln w="11430"/>
              <a:solidFill>
                <a:srgbClr val="F8F8F8"/>
              </a:solidFill>
              <a:effectLst>
                <a:outerShdw blurRad="25400" algn="tl" rotWithShape="0">
                  <a:srgbClr val="000000">
                    <a:alpha val="43000"/>
                  </a:srgbClr>
                </a:outerShdw>
              </a:effectLst>
            </a:endParaRPr>
          </a:p>
        </p:txBody>
      </p:sp>
      <p:sp>
        <p:nvSpPr>
          <p:cNvPr id="5" name="4 Rectángulo redondeado"/>
          <p:cNvSpPr/>
          <p:nvPr/>
        </p:nvSpPr>
        <p:spPr>
          <a:xfrm>
            <a:off x="1428728" y="2500306"/>
            <a:ext cx="2143140" cy="107157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DIMENSIÓN POLÍTICA</a:t>
            </a:r>
            <a:endParaRPr lang="es-ES" b="1" spc="150" dirty="0">
              <a:ln w="11430"/>
              <a:solidFill>
                <a:srgbClr val="F8F8F8"/>
              </a:solidFill>
              <a:effectLst>
                <a:outerShdw blurRad="25400" algn="tl" rotWithShape="0">
                  <a:srgbClr val="000000">
                    <a:alpha val="43000"/>
                  </a:srgbClr>
                </a:outerShdw>
              </a:effectLst>
            </a:endParaRPr>
          </a:p>
        </p:txBody>
      </p:sp>
      <p:sp>
        <p:nvSpPr>
          <p:cNvPr id="6" name="5 Rectángulo redondeado"/>
          <p:cNvSpPr/>
          <p:nvPr/>
        </p:nvSpPr>
        <p:spPr>
          <a:xfrm>
            <a:off x="5214942" y="4214818"/>
            <a:ext cx="2143140" cy="107157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ESTRATEGIA</a:t>
            </a:r>
            <a:endParaRPr lang="es-ES" b="1" spc="150" dirty="0">
              <a:ln w="11430"/>
              <a:solidFill>
                <a:srgbClr val="F8F8F8"/>
              </a:solidFill>
              <a:effectLst>
                <a:outerShdw blurRad="25400" algn="tl" rotWithShape="0">
                  <a:srgbClr val="000000">
                    <a:alpha val="43000"/>
                  </a:srgbClr>
                </a:outerShdw>
              </a:effectLst>
            </a:endParaRPr>
          </a:p>
        </p:txBody>
      </p:sp>
      <p:sp>
        <p:nvSpPr>
          <p:cNvPr id="7" name="6 Rectángulo redondeado"/>
          <p:cNvSpPr/>
          <p:nvPr/>
        </p:nvSpPr>
        <p:spPr>
          <a:xfrm>
            <a:off x="5214942" y="2428868"/>
            <a:ext cx="2143140" cy="107157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TECNOLOGÍA</a:t>
            </a:r>
            <a:endParaRPr lang="es-ES" b="1" spc="150" dirty="0">
              <a:ln w="11430"/>
              <a:solidFill>
                <a:srgbClr val="F8F8F8"/>
              </a:solidFill>
              <a:effectLst>
                <a:outerShdw blurRad="25400" algn="tl" rotWithShape="0">
                  <a:srgbClr val="000000">
                    <a:alpha val="43000"/>
                  </a:srgbClr>
                </a:outerShdw>
              </a:effectLst>
            </a:endParaRPr>
          </a:p>
        </p:txBody>
      </p:sp>
      <p:sp>
        <p:nvSpPr>
          <p:cNvPr id="9" name="8 Flecha curvada hacia arriba"/>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a:hlinkClick r:id="" action="ppaction://hlinkshowjump?jump=nextslide"/>
          </p:cNvPr>
          <p:cNvSpPr/>
          <p:nvPr/>
        </p:nvSpPr>
        <p:spPr>
          <a:xfrm>
            <a:off x="1285852" y="1428736"/>
            <a:ext cx="2786082" cy="142876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ANÁLISIS DESCRIPTIVO</a:t>
            </a:r>
            <a:endParaRPr lang="es-ES" b="1" spc="150" dirty="0">
              <a:ln w="11430"/>
              <a:solidFill>
                <a:srgbClr val="F8F8F8"/>
              </a:solidFill>
              <a:effectLst>
                <a:outerShdw blurRad="25400" algn="tl" rotWithShape="0">
                  <a:srgbClr val="000000">
                    <a:alpha val="43000"/>
                  </a:srgbClr>
                </a:outerShdw>
              </a:effectLst>
            </a:endParaRPr>
          </a:p>
        </p:txBody>
      </p:sp>
      <p:sp>
        <p:nvSpPr>
          <p:cNvPr id="8" name="7 Rectángulo redondeado">
            <a:hlinkClick r:id="rId3" action="ppaction://hlinksldjump"/>
          </p:cNvPr>
          <p:cNvSpPr/>
          <p:nvPr/>
        </p:nvSpPr>
        <p:spPr>
          <a:xfrm>
            <a:off x="4643438" y="1428736"/>
            <a:ext cx="2786082" cy="142876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ELEMENTOS ESTRUCTURALES</a:t>
            </a:r>
            <a:endParaRPr lang="es-ES" b="1" spc="150" dirty="0">
              <a:ln w="11430"/>
              <a:solidFill>
                <a:srgbClr val="F8F8F8"/>
              </a:solidFill>
              <a:effectLst>
                <a:outerShdw blurRad="25400" algn="tl" rotWithShape="0">
                  <a:srgbClr val="000000">
                    <a:alpha val="43000"/>
                  </a:srgbClr>
                </a:outerShdw>
              </a:effectLst>
            </a:endParaRPr>
          </a:p>
        </p:txBody>
      </p:sp>
      <p:sp>
        <p:nvSpPr>
          <p:cNvPr id="9" name="8 Rectángulo redondeado">
            <a:hlinkClick r:id="rId4" action="ppaction://hlinksldjump"/>
          </p:cNvPr>
          <p:cNvSpPr/>
          <p:nvPr/>
        </p:nvSpPr>
        <p:spPr>
          <a:xfrm>
            <a:off x="1357290" y="3786190"/>
            <a:ext cx="2786082" cy="142876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ELEMENTOS DE SITUACIÓN</a:t>
            </a:r>
            <a:endParaRPr lang="es-ES" b="1" spc="150" dirty="0">
              <a:ln w="11430"/>
              <a:solidFill>
                <a:srgbClr val="F8F8F8"/>
              </a:solidFill>
              <a:effectLst>
                <a:outerShdw blurRad="25400" algn="tl" rotWithShape="0">
                  <a:srgbClr val="000000">
                    <a:alpha val="43000"/>
                  </a:srgbClr>
                </a:outerShdw>
              </a:effectLst>
            </a:endParaRPr>
          </a:p>
        </p:txBody>
      </p:sp>
      <p:sp>
        <p:nvSpPr>
          <p:cNvPr id="10" name="9 Rectángulo redondeado">
            <a:hlinkClick r:id="rId5" action="ppaction://hlinksldjump"/>
          </p:cNvPr>
          <p:cNvSpPr/>
          <p:nvPr/>
        </p:nvSpPr>
        <p:spPr>
          <a:xfrm>
            <a:off x="4714876" y="3786190"/>
            <a:ext cx="2786082" cy="142876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CONFIGURACIÓN ORGANIZATIVA</a:t>
            </a:r>
            <a:endParaRPr lang="es-ES" b="1" spc="150" dirty="0">
              <a:ln w="11430"/>
              <a:solidFill>
                <a:srgbClr val="F8F8F8"/>
              </a:solidFill>
              <a:effectLst>
                <a:outerShdw blurRad="25400" algn="tl" rotWithShape="0">
                  <a:srgbClr val="000000">
                    <a:alpha val="43000"/>
                  </a:srgbClr>
                </a:outerShdw>
              </a:effectLst>
            </a:endParaRPr>
          </a:p>
        </p:txBody>
      </p:sp>
      <p:sp>
        <p:nvSpPr>
          <p:cNvPr id="6" name="5 Marcador de pie de página"/>
          <p:cNvSpPr>
            <a:spLocks noGrp="1"/>
          </p:cNvSpPr>
          <p:nvPr>
            <p:ph type="ftr" sz="quarter" idx="11"/>
          </p:nvPr>
        </p:nvSpPr>
        <p:spPr>
          <a:xfrm>
            <a:off x="4380072" y="6407944"/>
            <a:ext cx="2906572" cy="365125"/>
          </a:xfrm>
        </p:spPr>
        <p:txBody>
          <a:bodyPr/>
          <a:lstStyle/>
          <a:p>
            <a:r>
              <a:rPr lang="es-ES" dirty="0" smtClean="0"/>
              <a:t>Organización y Administración de Empresas</a:t>
            </a:r>
            <a:endParaRPr lang="es-ES" dirty="0"/>
          </a:p>
        </p:txBody>
      </p:sp>
      <p:sp>
        <p:nvSpPr>
          <p:cNvPr id="11" name="10 Flecha curvada hacia arriba">
            <a:hlinkClick r:id="" action="ppaction://hlinkshowjump?jump=previousslide"/>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704088"/>
            <a:ext cx="8472518" cy="1143000"/>
          </a:xfrm>
        </p:spPr>
        <p:txBody>
          <a:bodyPr>
            <a:normAutofit/>
          </a:bodyPr>
          <a:lstStyle/>
          <a:p>
            <a:r>
              <a:rPr lang="es-ES" dirty="0" smtClean="0"/>
              <a:t>DIMENSIÓN POLÍTICA</a:t>
            </a:r>
            <a:endParaRPr lang="es-ES" dirty="0"/>
          </a:p>
        </p:txBody>
      </p:sp>
      <p:sp>
        <p:nvSpPr>
          <p:cNvPr id="3" name="2 Marcador de contenido"/>
          <p:cNvSpPr>
            <a:spLocks noGrp="1"/>
          </p:cNvSpPr>
          <p:nvPr>
            <p:ph idx="1"/>
          </p:nvPr>
        </p:nvSpPr>
        <p:spPr/>
        <p:txBody>
          <a:bodyPr/>
          <a:lstStyle/>
          <a:p>
            <a:pPr>
              <a:buNone/>
            </a:pPr>
            <a:endParaRPr lang="es-ES" dirty="0"/>
          </a:p>
        </p:txBody>
      </p:sp>
      <p:sp>
        <p:nvSpPr>
          <p:cNvPr id="4" name="3 Marcador de pie de página"/>
          <p:cNvSpPr>
            <a:spLocks noGrp="1"/>
          </p:cNvSpPr>
          <p:nvPr>
            <p:ph type="ftr" sz="quarter" idx="11"/>
          </p:nvPr>
        </p:nvSpPr>
        <p:spPr>
          <a:xfrm>
            <a:off x="4380072" y="6407944"/>
            <a:ext cx="3263762" cy="365125"/>
          </a:xfrm>
        </p:spPr>
        <p:txBody>
          <a:bodyPr/>
          <a:lstStyle/>
          <a:p>
            <a:r>
              <a:rPr lang="es-ES" dirty="0" smtClean="0"/>
              <a:t>Organización y Administración de Empresas</a:t>
            </a:r>
            <a:endParaRPr lang="es-E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704088"/>
            <a:ext cx="8472518" cy="1143000"/>
          </a:xfrm>
        </p:spPr>
        <p:txBody>
          <a:bodyPr>
            <a:normAutofit/>
          </a:bodyPr>
          <a:lstStyle/>
          <a:p>
            <a:r>
              <a:rPr lang="es-ES" dirty="0" smtClean="0"/>
              <a:t>ANÁLISIS DE LA TECNOLOGÍA</a:t>
            </a:r>
            <a:endParaRPr lang="es-ES" dirty="0"/>
          </a:p>
        </p:txBody>
      </p:sp>
      <p:sp>
        <p:nvSpPr>
          <p:cNvPr id="3" name="2 Marcador de contenido"/>
          <p:cNvSpPr>
            <a:spLocks noGrp="1"/>
          </p:cNvSpPr>
          <p:nvPr>
            <p:ph idx="1"/>
          </p:nvPr>
        </p:nvSpPr>
        <p:spPr/>
        <p:txBody>
          <a:bodyPr/>
          <a:lstStyle/>
          <a:p>
            <a:pPr>
              <a:buNone/>
            </a:pPr>
            <a:endParaRPr lang="es-ES" dirty="0"/>
          </a:p>
        </p:txBody>
      </p:sp>
      <p:sp>
        <p:nvSpPr>
          <p:cNvPr id="4" name="3 Marcador de pie de página"/>
          <p:cNvSpPr>
            <a:spLocks noGrp="1"/>
          </p:cNvSpPr>
          <p:nvPr>
            <p:ph type="ftr" sz="quarter" idx="11"/>
          </p:nvPr>
        </p:nvSpPr>
        <p:spPr>
          <a:xfrm>
            <a:off x="4380072" y="6407944"/>
            <a:ext cx="3335200" cy="365125"/>
          </a:xfrm>
        </p:spPr>
        <p:txBody>
          <a:bodyPr/>
          <a:lstStyle/>
          <a:p>
            <a:r>
              <a:rPr lang="es-ES" dirty="0" smtClean="0"/>
              <a:t>Organización y Administración de Empresas</a:t>
            </a:r>
            <a:endParaRPr lang="es-E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704088"/>
            <a:ext cx="8472518" cy="1143000"/>
          </a:xfrm>
        </p:spPr>
        <p:txBody>
          <a:bodyPr>
            <a:normAutofit fontScale="90000"/>
          </a:bodyPr>
          <a:lstStyle/>
          <a:p>
            <a:r>
              <a:rPr lang="es-ES" dirty="0" smtClean="0"/>
              <a:t>CONFIGURACIÓN ORGANIZATIVA</a:t>
            </a:r>
            <a:endParaRPr lang="es-ES" dirty="0"/>
          </a:p>
        </p:txBody>
      </p:sp>
      <p:sp>
        <p:nvSpPr>
          <p:cNvPr id="3" name="2 Marcador de contenido"/>
          <p:cNvSpPr>
            <a:spLocks noGrp="1"/>
          </p:cNvSpPr>
          <p:nvPr>
            <p:ph idx="1"/>
          </p:nvPr>
        </p:nvSpPr>
        <p:spPr/>
        <p:txBody>
          <a:bodyPr/>
          <a:lstStyle/>
          <a:p>
            <a:endParaRPr lang="es-ES" dirty="0"/>
          </a:p>
        </p:txBody>
      </p:sp>
      <p:sp>
        <p:nvSpPr>
          <p:cNvPr id="4" name="3 Marcador de pie de página"/>
          <p:cNvSpPr>
            <a:spLocks noGrp="1"/>
          </p:cNvSpPr>
          <p:nvPr>
            <p:ph type="ftr" sz="quarter" idx="11"/>
          </p:nvPr>
        </p:nvSpPr>
        <p:spPr>
          <a:xfrm>
            <a:off x="4380072" y="6407944"/>
            <a:ext cx="3192324" cy="365125"/>
          </a:xfrm>
        </p:spPr>
        <p:txBody>
          <a:bodyPr/>
          <a:lstStyle/>
          <a:p>
            <a:r>
              <a:rPr lang="es-ES" dirty="0" smtClean="0"/>
              <a:t>Organización y Administración de Empresas</a:t>
            </a: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ANÁLISIS DESCRIPTIVO</a:t>
            </a:r>
            <a:endParaRPr lang="es-ES" dirty="0"/>
          </a:p>
        </p:txBody>
      </p:sp>
      <p:sp>
        <p:nvSpPr>
          <p:cNvPr id="7" name="6 Marcador de pie de página"/>
          <p:cNvSpPr>
            <a:spLocks noGrp="1"/>
          </p:cNvSpPr>
          <p:nvPr>
            <p:ph type="ftr" sz="quarter" idx="11"/>
          </p:nvPr>
        </p:nvSpPr>
        <p:spPr>
          <a:xfrm>
            <a:off x="4380072" y="6407944"/>
            <a:ext cx="3049448" cy="365125"/>
          </a:xfrm>
        </p:spPr>
        <p:txBody>
          <a:bodyPr/>
          <a:lstStyle/>
          <a:p>
            <a:r>
              <a:rPr lang="es-ES" dirty="0" smtClean="0"/>
              <a:t>Organización y Administración de Empresas</a:t>
            </a:r>
            <a:endParaRPr lang="es-ES" dirty="0"/>
          </a:p>
        </p:txBody>
      </p:sp>
      <p:sp>
        <p:nvSpPr>
          <p:cNvPr id="4" name="3 Rectángulo redondeado">
            <a:hlinkClick r:id="rId2" action="ppaction://hlinksldjump"/>
          </p:cNvPr>
          <p:cNvSpPr/>
          <p:nvPr/>
        </p:nvSpPr>
        <p:spPr>
          <a:xfrm>
            <a:off x="1643042" y="2714620"/>
            <a:ext cx="2143140" cy="107157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HISTORIA</a:t>
            </a:r>
            <a:endParaRPr lang="es-ES" b="1" spc="150" dirty="0">
              <a:ln w="11430"/>
              <a:solidFill>
                <a:srgbClr val="F8F8F8"/>
              </a:solidFill>
              <a:effectLst>
                <a:outerShdw blurRad="25400" algn="tl" rotWithShape="0">
                  <a:srgbClr val="000000">
                    <a:alpha val="43000"/>
                  </a:srgbClr>
                </a:outerShdw>
              </a:effectLst>
            </a:endParaRPr>
          </a:p>
        </p:txBody>
      </p:sp>
      <p:sp>
        <p:nvSpPr>
          <p:cNvPr id="5" name="4 Rectángulo redondeado">
            <a:hlinkClick r:id="rId3" action="ppaction://hlinksldjump"/>
          </p:cNvPr>
          <p:cNvSpPr/>
          <p:nvPr/>
        </p:nvSpPr>
        <p:spPr>
          <a:xfrm>
            <a:off x="3500430" y="4500570"/>
            <a:ext cx="2357454" cy="107157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MISIÓN Y OBJETO SOCIAL</a:t>
            </a:r>
            <a:endParaRPr lang="es-ES" b="1" spc="150" dirty="0">
              <a:ln w="11430"/>
              <a:solidFill>
                <a:srgbClr val="F8F8F8"/>
              </a:solidFill>
              <a:effectLst>
                <a:outerShdw blurRad="25400" algn="tl" rotWithShape="0">
                  <a:srgbClr val="000000">
                    <a:alpha val="43000"/>
                  </a:srgbClr>
                </a:outerShdw>
              </a:effectLst>
            </a:endParaRPr>
          </a:p>
        </p:txBody>
      </p:sp>
      <p:sp>
        <p:nvSpPr>
          <p:cNvPr id="6" name="5 Rectángulo redondeado">
            <a:hlinkClick r:id="rId4" action="ppaction://hlinksldjump"/>
          </p:cNvPr>
          <p:cNvSpPr/>
          <p:nvPr/>
        </p:nvSpPr>
        <p:spPr>
          <a:xfrm>
            <a:off x="5429256" y="2714620"/>
            <a:ext cx="2143140" cy="107157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FRANQUICIA</a:t>
            </a:r>
            <a:endParaRPr lang="es-ES" b="1" spc="150" dirty="0">
              <a:ln w="11430"/>
              <a:solidFill>
                <a:srgbClr val="F8F8F8"/>
              </a:solidFill>
              <a:effectLst>
                <a:outerShdw blurRad="25400" algn="tl" rotWithShape="0">
                  <a:srgbClr val="000000">
                    <a:alpha val="43000"/>
                  </a:srgbClr>
                </a:outerShdw>
              </a:effectLst>
            </a:endParaRPr>
          </a:p>
        </p:txBody>
      </p:sp>
      <p:sp>
        <p:nvSpPr>
          <p:cNvPr id="8" name="7 Flecha curvada hacia arriba">
            <a:hlinkClick r:id="" action="ppaction://hlinkshowjump?jump=previousslide"/>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14290"/>
            <a:ext cx="8472518" cy="1143000"/>
          </a:xfrm>
        </p:spPr>
        <p:txBody>
          <a:bodyPr>
            <a:normAutofit/>
          </a:bodyPr>
          <a:lstStyle/>
          <a:p>
            <a:pPr algn="ctr"/>
            <a:r>
              <a:rPr lang="es-ES" dirty="0" smtClean="0">
                <a:effectLst>
                  <a:outerShdw blurRad="38100" dist="38100" dir="2700000" algn="tl">
                    <a:srgbClr val="000000">
                      <a:alpha val="43137"/>
                    </a:srgbClr>
                  </a:outerShdw>
                </a:effectLst>
              </a:rPr>
              <a:t>HISTORIA</a:t>
            </a:r>
            <a:endParaRPr lang="es-ES"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0" y="1935480"/>
            <a:ext cx="8686800" cy="4708230"/>
          </a:xfrm>
        </p:spPr>
        <p:txBody>
          <a:bodyPr>
            <a:normAutofit/>
          </a:bodyPr>
          <a:lstStyle/>
          <a:p>
            <a:pPr algn="just">
              <a:buNone/>
            </a:pPr>
            <a:r>
              <a:rPr lang="es-ES" dirty="0" smtClean="0"/>
              <a:t>	</a:t>
            </a:r>
            <a:r>
              <a:rPr lang="es-ES" sz="2400" dirty="0" smtClean="0"/>
              <a:t>En fase de creación</a:t>
            </a:r>
          </a:p>
        </p:txBody>
      </p:sp>
      <p:sp>
        <p:nvSpPr>
          <p:cNvPr id="4" name="3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6" name="5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14290"/>
            <a:ext cx="8472518" cy="1143000"/>
          </a:xfrm>
        </p:spPr>
        <p:txBody>
          <a:bodyPr>
            <a:normAutofit/>
          </a:bodyPr>
          <a:lstStyle/>
          <a:p>
            <a:pPr algn="ctr"/>
            <a:r>
              <a:rPr lang="es-ES" dirty="0" smtClean="0">
                <a:effectLst>
                  <a:outerShdw blurRad="38100" dist="38100" dir="2700000" algn="tl">
                    <a:srgbClr val="000000">
                      <a:alpha val="43137"/>
                    </a:srgbClr>
                  </a:outerShdw>
                </a:effectLst>
              </a:rPr>
              <a:t>MISIÓN Y OBJETO SOCIAL</a:t>
            </a:r>
            <a:endParaRPr lang="es-ES"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0" y="1935480"/>
            <a:ext cx="8686800" cy="4708230"/>
          </a:xfrm>
        </p:spPr>
        <p:txBody>
          <a:bodyPr>
            <a:normAutofit/>
          </a:bodyPr>
          <a:lstStyle/>
          <a:p>
            <a:pPr algn="just">
              <a:buNone/>
            </a:pPr>
            <a:r>
              <a:rPr lang="es-ES" dirty="0" smtClean="0"/>
              <a:t>	</a:t>
            </a:r>
            <a:r>
              <a:rPr lang="es-ES" sz="2400" dirty="0" smtClean="0"/>
              <a:t>En fase de creación</a:t>
            </a:r>
          </a:p>
        </p:txBody>
      </p:sp>
      <p:sp>
        <p:nvSpPr>
          <p:cNvPr id="4" name="3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14290"/>
            <a:ext cx="8472518" cy="1143000"/>
          </a:xfrm>
        </p:spPr>
        <p:txBody>
          <a:bodyPr>
            <a:normAutofit/>
          </a:bodyPr>
          <a:lstStyle/>
          <a:p>
            <a:pPr algn="ctr"/>
            <a:r>
              <a:rPr lang="es-ES" dirty="0" smtClean="0">
                <a:effectLst>
                  <a:outerShdw blurRad="38100" dist="38100" dir="2700000" algn="tl">
                    <a:srgbClr val="000000">
                      <a:alpha val="43137"/>
                    </a:srgbClr>
                  </a:outerShdw>
                </a:effectLst>
              </a:rPr>
              <a:t>FRANQUICIA</a:t>
            </a:r>
            <a:endParaRPr lang="es-ES"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0" y="1935480"/>
            <a:ext cx="8686800" cy="4708230"/>
          </a:xfrm>
        </p:spPr>
        <p:txBody>
          <a:bodyPr>
            <a:normAutofit/>
          </a:bodyPr>
          <a:lstStyle/>
          <a:p>
            <a:pPr algn="just">
              <a:buNone/>
            </a:pPr>
            <a:r>
              <a:rPr lang="es-ES" dirty="0" smtClean="0"/>
              <a:t>	</a:t>
            </a:r>
            <a:r>
              <a:rPr lang="es-ES" sz="2400" dirty="0" smtClean="0"/>
              <a:t>En fase de creación</a:t>
            </a:r>
          </a:p>
        </p:txBody>
      </p:sp>
      <p:sp>
        <p:nvSpPr>
          <p:cNvPr id="4" name="3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a:hlinkClick r:id="" action="ppaction://hlinkshowjump?jump=nextslide"/>
          </p:cNvPr>
          <p:cNvSpPr/>
          <p:nvPr/>
        </p:nvSpPr>
        <p:spPr>
          <a:xfrm>
            <a:off x="1285852" y="1428736"/>
            <a:ext cx="2786082" cy="142876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DESCRIPCIÓN DE PUESTOS</a:t>
            </a:r>
            <a:endParaRPr lang="es-ES" b="1" spc="150" dirty="0">
              <a:ln w="11430"/>
              <a:solidFill>
                <a:srgbClr val="F8F8F8"/>
              </a:solidFill>
              <a:effectLst>
                <a:outerShdw blurRad="25400" algn="tl" rotWithShape="0">
                  <a:srgbClr val="000000">
                    <a:alpha val="43000"/>
                  </a:srgbClr>
                </a:outerShdw>
              </a:effectLst>
            </a:endParaRPr>
          </a:p>
        </p:txBody>
      </p:sp>
      <p:sp>
        <p:nvSpPr>
          <p:cNvPr id="8" name="7 Rectángulo redondeado">
            <a:hlinkClick r:id="rId3" action="ppaction://hlinksldjump"/>
          </p:cNvPr>
          <p:cNvSpPr/>
          <p:nvPr/>
        </p:nvSpPr>
        <p:spPr>
          <a:xfrm>
            <a:off x="4643438" y="1428736"/>
            <a:ext cx="2786082" cy="142876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ORGANIGRAMA</a:t>
            </a:r>
            <a:endParaRPr lang="es-ES" b="1" spc="150" dirty="0">
              <a:ln w="11430"/>
              <a:solidFill>
                <a:srgbClr val="F8F8F8"/>
              </a:solidFill>
              <a:effectLst>
                <a:outerShdw blurRad="25400" algn="tl" rotWithShape="0">
                  <a:srgbClr val="000000">
                    <a:alpha val="43000"/>
                  </a:srgbClr>
                </a:outerShdw>
              </a:effectLst>
            </a:endParaRPr>
          </a:p>
        </p:txBody>
      </p:sp>
      <p:sp>
        <p:nvSpPr>
          <p:cNvPr id="9" name="8 Rectángulo redondeado">
            <a:hlinkClick r:id="rId4" action="ppaction://hlinksldjump"/>
          </p:cNvPr>
          <p:cNvSpPr/>
          <p:nvPr/>
        </p:nvSpPr>
        <p:spPr>
          <a:xfrm>
            <a:off x="1357290" y="3786190"/>
            <a:ext cx="2786082" cy="142876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ORGANIGRAFO</a:t>
            </a:r>
            <a:endParaRPr lang="es-ES" b="1" spc="150" dirty="0">
              <a:ln w="11430"/>
              <a:solidFill>
                <a:srgbClr val="F8F8F8"/>
              </a:solidFill>
              <a:effectLst>
                <a:outerShdw blurRad="25400" algn="tl" rotWithShape="0">
                  <a:srgbClr val="000000">
                    <a:alpha val="43000"/>
                  </a:srgbClr>
                </a:outerShdw>
              </a:effectLst>
            </a:endParaRPr>
          </a:p>
        </p:txBody>
      </p:sp>
      <p:sp>
        <p:nvSpPr>
          <p:cNvPr id="10" name="9 Rectángulo redondeado">
            <a:hlinkClick r:id="rId5" action="ppaction://hlinksldjump"/>
          </p:cNvPr>
          <p:cNvSpPr/>
          <p:nvPr/>
        </p:nvSpPr>
        <p:spPr>
          <a:xfrm>
            <a:off x="4714876" y="3786190"/>
            <a:ext cx="2786082" cy="142876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ANÁLISIS DE LA CULTURA</a:t>
            </a:r>
            <a:endParaRPr lang="es-ES" b="1" spc="150" dirty="0">
              <a:ln w="11430"/>
              <a:solidFill>
                <a:srgbClr val="F8F8F8"/>
              </a:solidFill>
              <a:effectLst>
                <a:outerShdw blurRad="25400" algn="tl" rotWithShape="0">
                  <a:srgbClr val="000000">
                    <a:alpha val="43000"/>
                  </a:srgbClr>
                </a:outerShdw>
              </a:effectLst>
            </a:endParaRPr>
          </a:p>
        </p:txBody>
      </p:sp>
      <p:sp>
        <p:nvSpPr>
          <p:cNvPr id="12" name="11 Título"/>
          <p:cNvSpPr>
            <a:spLocks noGrp="1"/>
          </p:cNvSpPr>
          <p:nvPr>
            <p:ph type="title"/>
          </p:nvPr>
        </p:nvSpPr>
        <p:spPr>
          <a:xfrm>
            <a:off x="428596" y="357166"/>
            <a:ext cx="8229600" cy="1143000"/>
          </a:xfrm>
        </p:spPr>
        <p:txBody>
          <a:bodyPr>
            <a:normAutofit/>
          </a:bodyPr>
          <a:lstStyle/>
          <a:p>
            <a:pPr algn="ctr"/>
            <a:r>
              <a:rPr lang="es-ES" dirty="0" smtClean="0"/>
              <a:t>ELEMENTOS ESTRUCTURALES</a:t>
            </a:r>
            <a:endParaRPr lang="es-ES" dirty="0"/>
          </a:p>
        </p:txBody>
      </p:sp>
      <p:sp>
        <p:nvSpPr>
          <p:cNvPr id="6" name="5 Marcador de pie de página"/>
          <p:cNvSpPr>
            <a:spLocks noGrp="1"/>
          </p:cNvSpPr>
          <p:nvPr>
            <p:ph type="ftr" sz="quarter" idx="11"/>
          </p:nvPr>
        </p:nvSpPr>
        <p:spPr/>
        <p:txBody>
          <a:bodyPr/>
          <a:lstStyle/>
          <a:p>
            <a:r>
              <a:rPr lang="es-ES" dirty="0" smtClean="0"/>
              <a:t>Organización y Administración de Empresas</a:t>
            </a:r>
            <a:endParaRPr lang="es-ES" dirty="0"/>
          </a:p>
        </p:txBody>
      </p:sp>
      <p:sp>
        <p:nvSpPr>
          <p:cNvPr id="11" name="10 Flecha curvada hacia arriba">
            <a:hlinkClick r:id="rId6"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28604"/>
            <a:ext cx="8229600" cy="1143000"/>
          </a:xfrm>
        </p:spPr>
        <p:txBody>
          <a:bodyPr/>
          <a:lstStyle/>
          <a:p>
            <a:pPr algn="ctr"/>
            <a:r>
              <a:rPr lang="es-ES" dirty="0" smtClean="0">
                <a:effectLst>
                  <a:outerShdw blurRad="38100" dist="38100" dir="2700000" algn="tl">
                    <a:srgbClr val="000000">
                      <a:alpha val="43137"/>
                    </a:srgbClr>
                  </a:outerShdw>
                </a:effectLst>
              </a:rPr>
              <a:t>DESCRIPCIÓN DE PUESTOS</a:t>
            </a:r>
            <a:endParaRPr lang="es-ES" dirty="0">
              <a:effectLst>
                <a:outerShdw blurRad="38100" dist="38100" dir="2700000" algn="tl">
                  <a:srgbClr val="000000">
                    <a:alpha val="43137"/>
                  </a:srgbClr>
                </a:outerShdw>
              </a:effectLst>
            </a:endParaRPr>
          </a:p>
        </p:txBody>
      </p:sp>
      <p:sp>
        <p:nvSpPr>
          <p:cNvPr id="10" name="9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4" name="3 Rectángulo redondeado">
            <a:hlinkClick r:id="rId2" action="ppaction://hlinksldjump"/>
          </p:cNvPr>
          <p:cNvSpPr/>
          <p:nvPr/>
        </p:nvSpPr>
        <p:spPr>
          <a:xfrm>
            <a:off x="3143240" y="2285992"/>
            <a:ext cx="2143140" cy="107157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DISEÑADOR</a:t>
            </a:r>
            <a:endParaRPr lang="es-ES" dirty="0"/>
          </a:p>
        </p:txBody>
      </p:sp>
      <p:sp>
        <p:nvSpPr>
          <p:cNvPr id="5" name="4 Rectángulo redondeado">
            <a:hlinkClick r:id="rId3" action="ppaction://hlinksldjump"/>
          </p:cNvPr>
          <p:cNvSpPr/>
          <p:nvPr/>
        </p:nvSpPr>
        <p:spPr>
          <a:xfrm>
            <a:off x="428596" y="4643446"/>
            <a:ext cx="2143140" cy="107157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COORDINADOR DE ARTE</a:t>
            </a:r>
            <a:endParaRPr lang="es-ES" dirty="0"/>
          </a:p>
        </p:txBody>
      </p:sp>
      <p:sp>
        <p:nvSpPr>
          <p:cNvPr id="6" name="5 Rectángulo redondeado">
            <a:hlinkClick r:id="rId4" action="ppaction://hlinksldjump"/>
          </p:cNvPr>
          <p:cNvSpPr/>
          <p:nvPr/>
        </p:nvSpPr>
        <p:spPr>
          <a:xfrm>
            <a:off x="285720" y="2285992"/>
            <a:ext cx="2143140" cy="107157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DIRECTOR GENERAL</a:t>
            </a:r>
            <a:endParaRPr lang="es-ES" dirty="0"/>
          </a:p>
        </p:txBody>
      </p:sp>
      <p:sp>
        <p:nvSpPr>
          <p:cNvPr id="7" name="6 Rectángulo redondeado">
            <a:hlinkClick r:id="rId5" action="ppaction://hlinksldjump"/>
          </p:cNvPr>
          <p:cNvSpPr/>
          <p:nvPr/>
        </p:nvSpPr>
        <p:spPr>
          <a:xfrm>
            <a:off x="3143240" y="4643446"/>
            <a:ext cx="2143140" cy="107157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ILUSTRADOR</a:t>
            </a:r>
            <a:endParaRPr lang="es-ES" dirty="0"/>
          </a:p>
        </p:txBody>
      </p:sp>
      <p:sp>
        <p:nvSpPr>
          <p:cNvPr id="8" name="7 Rectángulo redondeado">
            <a:hlinkClick r:id="rId6" action="ppaction://hlinksldjump"/>
          </p:cNvPr>
          <p:cNvSpPr/>
          <p:nvPr/>
        </p:nvSpPr>
        <p:spPr>
          <a:xfrm>
            <a:off x="6143636" y="4714884"/>
            <a:ext cx="2143140" cy="107157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CONTABLE</a:t>
            </a:r>
            <a:endParaRPr lang="es-ES" dirty="0"/>
          </a:p>
        </p:txBody>
      </p:sp>
      <p:sp>
        <p:nvSpPr>
          <p:cNvPr id="9" name="8 Rectángulo redondeado">
            <a:hlinkClick r:id="rId7" action="ppaction://hlinksldjump"/>
          </p:cNvPr>
          <p:cNvSpPr/>
          <p:nvPr/>
        </p:nvSpPr>
        <p:spPr>
          <a:xfrm>
            <a:off x="6072198" y="2357430"/>
            <a:ext cx="2143140" cy="1071570"/>
          </a:xfrm>
          <a:prstGeom prst="roundRect">
            <a:avLst/>
          </a:prstGeom>
          <a:effectLst>
            <a:outerShdw blurRad="50800" dist="381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FOTÓGRAFO</a:t>
            </a:r>
            <a:endParaRPr lang="es-ES" dirty="0"/>
          </a:p>
        </p:txBody>
      </p:sp>
      <p:sp>
        <p:nvSpPr>
          <p:cNvPr id="11" name="10 Flecha curvada hacia arriba">
            <a:hlinkClick r:id="" action="ppaction://hlinkshowjump?jump=previousslide"/>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571480"/>
            <a:ext cx="8229600" cy="1143000"/>
          </a:xfrm>
        </p:spPr>
        <p:txBody>
          <a:bodyPr/>
          <a:lstStyle/>
          <a:p>
            <a:r>
              <a:rPr lang="es-ES" dirty="0" smtClean="0">
                <a:effectLst>
                  <a:outerShdw blurRad="38100" dist="38100" dir="2700000" algn="tl">
                    <a:srgbClr val="000000">
                      <a:alpha val="43137"/>
                    </a:srgbClr>
                  </a:outerShdw>
                </a:effectLst>
              </a:rPr>
              <a:t>DIRECTOR GENERAL</a:t>
            </a:r>
            <a:endParaRPr lang="es-ES"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428596" y="1928802"/>
            <a:ext cx="8229600" cy="4572032"/>
          </a:xfrm>
        </p:spPr>
        <p:txBody>
          <a:bodyPr>
            <a:normAutofit/>
          </a:bodyPr>
          <a:lstStyle/>
          <a:p>
            <a:r>
              <a:rPr lang="es-ES" sz="1800" dirty="0" smtClean="0">
                <a:solidFill>
                  <a:schemeClr val="accent1">
                    <a:lumMod val="75000"/>
                  </a:schemeClr>
                </a:solidFill>
              </a:rPr>
              <a:t>Responsabilidades ante: </a:t>
            </a:r>
            <a:r>
              <a:rPr lang="es-ES" sz="1800" dirty="0" smtClean="0"/>
              <a:t>-</a:t>
            </a:r>
            <a:endParaRPr lang="es-ES" sz="1800" dirty="0" smtClean="0">
              <a:solidFill>
                <a:schemeClr val="accent1">
                  <a:lumMod val="75000"/>
                </a:schemeClr>
              </a:solidFill>
            </a:endParaRPr>
          </a:p>
          <a:p>
            <a:r>
              <a:rPr lang="es-ES" sz="1800" dirty="0" smtClean="0">
                <a:solidFill>
                  <a:schemeClr val="accent1">
                    <a:lumMod val="75000"/>
                  </a:schemeClr>
                </a:solidFill>
              </a:rPr>
              <a:t>Unidades directamente subordinadas: </a:t>
            </a:r>
            <a:r>
              <a:rPr lang="es-ES" sz="1800" dirty="0" smtClean="0"/>
              <a:t>Coordinador de arte, Relaciones públicas y Contable</a:t>
            </a:r>
            <a:endParaRPr lang="es-ES" sz="1800" dirty="0" smtClean="0">
              <a:solidFill>
                <a:schemeClr val="accent1">
                  <a:lumMod val="75000"/>
                </a:schemeClr>
              </a:solidFill>
            </a:endParaRPr>
          </a:p>
          <a:p>
            <a:r>
              <a:rPr lang="es-ES" sz="1800" dirty="0" smtClean="0">
                <a:solidFill>
                  <a:schemeClr val="accent1">
                    <a:lumMod val="75000"/>
                  </a:schemeClr>
                </a:solidFill>
              </a:rPr>
              <a:t>Función específica: </a:t>
            </a:r>
            <a:r>
              <a:rPr lang="es-ES" sz="1800" dirty="0" smtClean="0"/>
              <a:t>Dirige y coordina que las funciones de cada uno  de los puestos bajo su supervisión se realicen con efectividad.</a:t>
            </a:r>
          </a:p>
          <a:p>
            <a:r>
              <a:rPr lang="es-ES" sz="1800" dirty="0" smtClean="0">
                <a:solidFill>
                  <a:schemeClr val="accent1">
                    <a:lumMod val="75000"/>
                  </a:schemeClr>
                </a:solidFill>
              </a:rPr>
              <a:t>Actividades: </a:t>
            </a:r>
            <a:r>
              <a:rPr lang="es-ES" sz="1800" dirty="0" smtClean="0"/>
              <a:t>Coordina  a todo el equipo, debido a sus conocimientos como Diseñador gráfico también colabora con el equipo de diseño.</a:t>
            </a:r>
          </a:p>
          <a:p>
            <a:r>
              <a:rPr lang="es-ES" sz="1800" dirty="0" smtClean="0">
                <a:solidFill>
                  <a:schemeClr val="accent1">
                    <a:lumMod val="75000"/>
                  </a:schemeClr>
                </a:solidFill>
              </a:rPr>
              <a:t>Responsabilidades materiales</a:t>
            </a:r>
            <a:r>
              <a:rPr lang="es-ES" sz="1800" dirty="0" smtClean="0"/>
              <a:t>: Analiza con el contable el presupuesto de cada proyecto, analizando gastos, imprevistos, ingresos compensatorios, etc.</a:t>
            </a:r>
          </a:p>
          <a:p>
            <a:r>
              <a:rPr lang="es-ES" sz="1800" dirty="0" smtClean="0">
                <a:solidFill>
                  <a:schemeClr val="accent1">
                    <a:lumMod val="75000"/>
                  </a:schemeClr>
                </a:solidFill>
              </a:rPr>
              <a:t>Relaciones internas y externas: </a:t>
            </a:r>
            <a:r>
              <a:rPr lang="es-ES" sz="1800" dirty="0" smtClean="0"/>
              <a:t>Con respecto a las relaciones internas, se encarga de supervisar la correcta realización de las tareas de los puestos bajo su supervisión, entrando en acción cuando la función de un puesto no se desarrolla correctamente; por otro lado con las relaciones externas, al ser una empresa pequeña, se encarga de tratar con los clientes.</a:t>
            </a:r>
          </a:p>
          <a:p>
            <a:endParaRPr lang="es-ES" sz="1800" dirty="0" smtClean="0"/>
          </a:p>
          <a:p>
            <a:endParaRPr lang="es-ES" sz="1800" dirty="0" smtClean="0"/>
          </a:p>
        </p:txBody>
      </p:sp>
      <p:sp>
        <p:nvSpPr>
          <p:cNvPr id="4" name="3 Marcador de pie de página"/>
          <p:cNvSpPr>
            <a:spLocks noGrp="1"/>
          </p:cNvSpPr>
          <p:nvPr>
            <p:ph type="ftr" sz="quarter" idx="11"/>
          </p:nvPr>
        </p:nvSpPr>
        <p:spPr>
          <a:xfrm>
            <a:off x="3929058" y="6407944"/>
            <a:ext cx="3286148" cy="365125"/>
          </a:xfrm>
        </p:spPr>
        <p:txBody>
          <a:bodyPr/>
          <a:lstStyle/>
          <a:p>
            <a:r>
              <a:rPr lang="es-ES" dirty="0" smtClean="0"/>
              <a:t>Organización y Administración de Empresas</a:t>
            </a:r>
            <a:endParaRPr lang="es-ES" dirty="0"/>
          </a:p>
        </p:txBody>
      </p:sp>
      <p:sp>
        <p:nvSpPr>
          <p:cNvPr id="5" name="4 Flecha curvada hacia arriba">
            <a:hlinkClick r:id="" action="ppaction://hlinkshowjump?jump=previousslide"/>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434</TotalTime>
  <Words>1059</Words>
  <PresentationFormat>Presentación en pantalla (4:3)</PresentationFormat>
  <Paragraphs>132</Paragraphs>
  <Slides>22</Slides>
  <Notes>2</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Flujo</vt:lpstr>
      <vt:lpstr>ELIKOS</vt:lpstr>
      <vt:lpstr>Diapositiva 2</vt:lpstr>
      <vt:lpstr>ANÁLISIS DESCRIPTIVO</vt:lpstr>
      <vt:lpstr>HISTORIA</vt:lpstr>
      <vt:lpstr>MISIÓN Y OBJETO SOCIAL</vt:lpstr>
      <vt:lpstr>FRANQUICIA</vt:lpstr>
      <vt:lpstr>ELEMENTOS ESTRUCTURALES</vt:lpstr>
      <vt:lpstr>DESCRIPCIÓN DE PUESTOS</vt:lpstr>
      <vt:lpstr>DIRECTOR GENERAL</vt:lpstr>
      <vt:lpstr>COORDINADOR DE ARTE</vt:lpstr>
      <vt:lpstr>DISEÑADOR</vt:lpstr>
      <vt:lpstr>ILUSTRADOR</vt:lpstr>
      <vt:lpstr>FOTÓGRAFO</vt:lpstr>
      <vt:lpstr>CONTABLE</vt:lpstr>
      <vt:lpstr>ANÁLISIS DE LA CULTURA</vt:lpstr>
      <vt:lpstr>ORGANIGRAMA</vt:lpstr>
      <vt:lpstr>ORGANIGRAMA</vt:lpstr>
      <vt:lpstr>ORGANIGRAFO</vt:lpstr>
      <vt:lpstr>ELEMENTOS DE SITUACIÓN</vt:lpstr>
      <vt:lpstr>DIMENSIÓN POLÍTICA</vt:lpstr>
      <vt:lpstr>ANÁLISIS DE LA TECNOLOGÍA</vt:lpstr>
      <vt:lpstr>CONFIGURACIÓN ORGANIZATIVA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Enrique</cp:lastModifiedBy>
  <cp:revision>49</cp:revision>
  <dcterms:created xsi:type="dcterms:W3CDTF">2009-05-06T08:51:06Z</dcterms:created>
  <dcterms:modified xsi:type="dcterms:W3CDTF">2009-05-08T00:00:50Z</dcterms:modified>
</cp:coreProperties>
</file>